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22"/>
  </p:notesMasterIdLst>
  <p:handoutMasterIdLst>
    <p:handoutMasterId r:id="rId23"/>
  </p:handoutMasterIdLst>
  <p:sldIdLst>
    <p:sldId id="271" r:id="rId3"/>
    <p:sldId id="454" r:id="rId4"/>
    <p:sldId id="501" r:id="rId5"/>
    <p:sldId id="331" r:id="rId6"/>
    <p:sldId id="509" r:id="rId7"/>
    <p:sldId id="510" r:id="rId8"/>
    <p:sldId id="511" r:id="rId9"/>
    <p:sldId id="504" r:id="rId10"/>
    <p:sldId id="502" r:id="rId11"/>
    <p:sldId id="455" r:id="rId12"/>
    <p:sldId id="505" r:id="rId13"/>
    <p:sldId id="506" r:id="rId14"/>
    <p:sldId id="507" r:id="rId15"/>
    <p:sldId id="503" r:id="rId16"/>
    <p:sldId id="516" r:id="rId17"/>
    <p:sldId id="515" r:id="rId18"/>
    <p:sldId id="514" r:id="rId19"/>
    <p:sldId id="508" r:id="rId20"/>
    <p:sldId id="517" r:id="rId2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Calibri"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Calibri"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Calibri"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Calibri" charset="0"/>
        <a:ea typeface="ＭＳ Ｐゴシック" charset="-128"/>
        <a:cs typeface="+mn-cs"/>
      </a:defRPr>
    </a:lvl5pPr>
    <a:lvl6pPr marL="2286000" algn="l" defTabSz="914400" rtl="0" eaLnBrk="1" latinLnBrk="0" hangingPunct="1">
      <a:defRPr kern="1200">
        <a:solidFill>
          <a:schemeClr val="tx1"/>
        </a:solidFill>
        <a:latin typeface="Calibri" charset="0"/>
        <a:ea typeface="ＭＳ Ｐゴシック" charset="-128"/>
        <a:cs typeface="+mn-cs"/>
      </a:defRPr>
    </a:lvl6pPr>
    <a:lvl7pPr marL="2743200" algn="l" defTabSz="914400" rtl="0" eaLnBrk="1" latinLnBrk="0" hangingPunct="1">
      <a:defRPr kern="1200">
        <a:solidFill>
          <a:schemeClr val="tx1"/>
        </a:solidFill>
        <a:latin typeface="Calibri" charset="0"/>
        <a:ea typeface="ＭＳ Ｐゴシック" charset="-128"/>
        <a:cs typeface="+mn-cs"/>
      </a:defRPr>
    </a:lvl7pPr>
    <a:lvl8pPr marL="3200400" algn="l" defTabSz="914400" rtl="0" eaLnBrk="1" latinLnBrk="0" hangingPunct="1">
      <a:defRPr kern="1200">
        <a:solidFill>
          <a:schemeClr val="tx1"/>
        </a:solidFill>
        <a:latin typeface="Calibri" charset="0"/>
        <a:ea typeface="ＭＳ Ｐゴシック" charset="-128"/>
        <a:cs typeface="+mn-cs"/>
      </a:defRPr>
    </a:lvl8pPr>
    <a:lvl9pPr marL="3657600" algn="l" defTabSz="914400" rtl="0" eaLnBrk="1" latinLnBrk="0" hangingPunct="1">
      <a:defRPr kern="1200">
        <a:solidFill>
          <a:schemeClr val="tx1"/>
        </a:solidFill>
        <a:latin typeface="Calibri"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2A63"/>
    <a:srgbClr val="75B8C2"/>
    <a:srgbClr val="7E1F7E"/>
    <a:srgbClr val="D7A620"/>
    <a:srgbClr val="EAEAEA"/>
    <a:srgbClr val="CD9D2C"/>
    <a:srgbClr val="00689B"/>
    <a:srgbClr val="9CB63C"/>
    <a:srgbClr val="00A88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002" autoAdjust="0"/>
    <p:restoredTop sz="90496" autoAdjust="0"/>
  </p:normalViewPr>
  <p:slideViewPr>
    <p:cSldViewPr snapToGrid="0">
      <p:cViewPr varScale="1">
        <p:scale>
          <a:sx n="154" d="100"/>
          <a:sy n="154" d="100"/>
        </p:scale>
        <p:origin x="200" y="1064"/>
      </p:cViewPr>
      <p:guideLst>
        <p:guide orient="horz" pos="2160"/>
        <p:guide pos="2880"/>
      </p:guideLst>
    </p:cSldViewPr>
  </p:slideViewPr>
  <p:outlineViewPr>
    <p:cViewPr>
      <p:scale>
        <a:sx n="33" d="100"/>
        <a:sy n="33" d="100"/>
      </p:scale>
      <p:origin x="0" y="616"/>
    </p:cViewPr>
  </p:outlineViewPr>
  <p:notesTextViewPr>
    <p:cViewPr>
      <p:scale>
        <a:sx n="1" d="1"/>
        <a:sy n="1" d="1"/>
      </p:scale>
      <p:origin x="0" y="0"/>
    </p:cViewPr>
  </p:notesTextViewPr>
  <p:sorterViewPr>
    <p:cViewPr>
      <p:scale>
        <a:sx n="100" d="100"/>
        <a:sy n="100" d="100"/>
      </p:scale>
      <p:origin x="0" y="25648"/>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customXml" Target="../customXml/item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a:defRPr/>
            </a:pPr>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eaLnBrk="1" hangingPunct="1">
              <a:defRPr sz="1200"/>
            </a:lvl1pPr>
          </a:lstStyle>
          <a:p>
            <a:pPr>
              <a:defRPr/>
            </a:pPr>
            <a:fld id="{72EC818D-8B76-9742-9B4D-75520130CDA5}" type="datetimeFigureOut">
              <a:rPr lang="en-US"/>
              <a:pPr>
                <a:defRPr/>
              </a:pPr>
              <a:t>5/11/18</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eaLnBrk="1" hangingPunct="1">
              <a:defRPr sz="1200"/>
            </a:lvl1pPr>
          </a:lstStyle>
          <a:p>
            <a:pPr>
              <a:defRPr/>
            </a:pPr>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eaLnBrk="1" hangingPunct="1">
              <a:defRPr sz="1200"/>
            </a:lvl1pPr>
          </a:lstStyle>
          <a:p>
            <a:pPr>
              <a:defRPr/>
            </a:pPr>
            <a:fld id="{242EDA9D-CC17-5A46-9760-C452211F407D}" type="slidenum">
              <a:rPr lang="en-US"/>
              <a:pPr>
                <a:defRPr/>
              </a:pPr>
              <a:t>‹#›</a:t>
            </a:fld>
            <a:endParaRPr lang="en-US" dirty="0"/>
          </a:p>
        </p:txBody>
      </p:sp>
    </p:spTree>
    <p:extLst>
      <p:ext uri="{BB962C8B-B14F-4D97-AF65-F5344CB8AC3E}">
        <p14:creationId xmlns:p14="http://schemas.microsoft.com/office/powerpoint/2010/main" val="40138956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ea typeface="ＭＳ Ｐゴシック" charset="0"/>
                <a:cs typeface="ＭＳ Ｐゴシック" charset="0"/>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BEE59158-B993-9D44-8737-E737D65B1E9B}" type="datetimeFigureOut">
              <a:rPr lang="en-US" altLang="x-none"/>
              <a:pPr>
                <a:defRPr/>
              </a:pPr>
              <a:t>5/11/18</a:t>
            </a:fld>
            <a:endParaRPr lang="en-US" altLang="x-none"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ea typeface="ＭＳ Ｐゴシック" charset="0"/>
                <a:cs typeface="ＭＳ Ｐゴシック" charset="0"/>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D5F2C7C-51AA-C64D-A11D-051F025FCC2F}" type="slidenum">
              <a:rPr lang="en-US" altLang="x-none"/>
              <a:pPr>
                <a:defRPr/>
              </a:pPr>
              <a:t>‹#›</a:t>
            </a:fld>
            <a:endParaRPr lang="en-US" altLang="x-none" dirty="0"/>
          </a:p>
        </p:txBody>
      </p:sp>
    </p:spTree>
    <p:extLst>
      <p:ext uri="{BB962C8B-B14F-4D97-AF65-F5344CB8AC3E}">
        <p14:creationId xmlns:p14="http://schemas.microsoft.com/office/powerpoint/2010/main" val="187706395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D5F2C7C-51AA-C64D-A11D-051F025FCC2F}" type="slidenum">
              <a:rPr lang="en-US" altLang="x-none" smtClean="0"/>
              <a:pPr>
                <a:defRPr/>
              </a:pPr>
              <a:t>1</a:t>
            </a:fld>
            <a:endParaRPr lang="en-US" altLang="x-none" dirty="0"/>
          </a:p>
        </p:txBody>
      </p:sp>
    </p:spTree>
    <p:extLst>
      <p:ext uri="{BB962C8B-B14F-4D97-AF65-F5344CB8AC3E}">
        <p14:creationId xmlns:p14="http://schemas.microsoft.com/office/powerpoint/2010/main" val="3959929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 Wheeler, FDOE School Psychology Consultant: Temp means have completed graduate level program in school psychology, but still have to complete testing requirements for FDOE required. Have a year or two to get. Taking out other should not be an issue. </a:t>
            </a:r>
          </a:p>
        </p:txBody>
      </p:sp>
      <p:sp>
        <p:nvSpPr>
          <p:cNvPr id="4" name="Slide Number Placeholder 3"/>
          <p:cNvSpPr>
            <a:spLocks noGrp="1"/>
          </p:cNvSpPr>
          <p:nvPr>
            <p:ph type="sldNum" sz="quarter" idx="10"/>
          </p:nvPr>
        </p:nvSpPr>
        <p:spPr/>
        <p:txBody>
          <a:bodyPr/>
          <a:lstStyle/>
          <a:p>
            <a:pPr>
              <a:defRPr/>
            </a:pPr>
            <a:fld id="{AD5F2C7C-51AA-C64D-A11D-051F025FCC2F}" type="slidenum">
              <a:rPr lang="en-US" altLang="x-none" smtClean="0"/>
              <a:pPr>
                <a:defRPr/>
              </a:pPr>
              <a:t>10</a:t>
            </a:fld>
            <a:endParaRPr lang="en-US" altLang="x-none" dirty="0"/>
          </a:p>
        </p:txBody>
      </p:sp>
    </p:spTree>
    <p:extLst>
      <p:ext uri="{BB962C8B-B14F-4D97-AF65-F5344CB8AC3E}">
        <p14:creationId xmlns:p14="http://schemas.microsoft.com/office/powerpoint/2010/main" val="17292047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Currently FDOE is updating rule for school social work.  School social workers are covered under the FDOE  </a:t>
            </a:r>
          </a:p>
          <a:p>
            <a:r>
              <a:rPr lang="en-US" dirty="0"/>
              <a:t>New policy removes ability to seek reimbursement for services provided by bachelor’s level social workers.</a:t>
            </a:r>
          </a:p>
        </p:txBody>
      </p:sp>
      <p:sp>
        <p:nvSpPr>
          <p:cNvPr id="4" name="Slide Number Placeholder 3"/>
          <p:cNvSpPr>
            <a:spLocks noGrp="1"/>
          </p:cNvSpPr>
          <p:nvPr>
            <p:ph type="sldNum" sz="quarter" idx="10"/>
          </p:nvPr>
        </p:nvSpPr>
        <p:spPr/>
        <p:txBody>
          <a:bodyPr/>
          <a:lstStyle/>
          <a:p>
            <a:pPr>
              <a:defRPr/>
            </a:pPr>
            <a:fld id="{AD5F2C7C-51AA-C64D-A11D-051F025FCC2F}" type="slidenum">
              <a:rPr lang="en-US" altLang="x-none" smtClean="0"/>
              <a:pPr>
                <a:defRPr/>
              </a:pPr>
              <a:t>11</a:t>
            </a:fld>
            <a:endParaRPr lang="en-US" altLang="x-none" dirty="0"/>
          </a:p>
        </p:txBody>
      </p:sp>
    </p:spTree>
    <p:extLst>
      <p:ext uri="{BB962C8B-B14F-4D97-AF65-F5344CB8AC3E}">
        <p14:creationId xmlns:p14="http://schemas.microsoft.com/office/powerpoint/2010/main" val="25412314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Currently FDOE is updating rule for school social work.  School social workers are covered under the FDOE rule.</a:t>
            </a:r>
          </a:p>
          <a:p>
            <a:endParaRPr lang="en-US" dirty="0"/>
          </a:p>
          <a:p>
            <a:r>
              <a:rPr lang="en-US" dirty="0"/>
              <a:t>In October 2003, the BACB assumed all credentialing responsibilities for former </a:t>
            </a:r>
            <a:r>
              <a:rPr lang="en-US" dirty="0" err="1"/>
              <a:t>certificants</a:t>
            </a:r>
            <a:r>
              <a:rPr lang="en-US" dirty="0"/>
              <a:t> of the Florida Behavior Analysis Certification Program under the Florida Department of Children and Families. This program closed and all of its certification responsibilities and </a:t>
            </a:r>
            <a:r>
              <a:rPr lang="en-US" dirty="0" err="1"/>
              <a:t>certificants</a:t>
            </a:r>
            <a:r>
              <a:rPr lang="en-US" dirty="0"/>
              <a:t> were transferred to the BACB (Behavior Analyst</a:t>
            </a:r>
            <a:r>
              <a:rPr lang="en-US" baseline="0" dirty="0"/>
              <a:t> </a:t>
            </a:r>
            <a:r>
              <a:rPr lang="en-US" baseline="0" dirty="0" err="1"/>
              <a:t>Certificaton</a:t>
            </a:r>
            <a:r>
              <a:rPr lang="en-US" baseline="0" dirty="0"/>
              <a:t> Board)</a:t>
            </a:r>
            <a:r>
              <a:rPr lang="en-US" dirty="0"/>
              <a:t>*. Former Florida program </a:t>
            </a:r>
            <a:r>
              <a:rPr lang="en-US" dirty="0" err="1"/>
              <a:t>certificants</a:t>
            </a:r>
            <a:r>
              <a:rPr lang="en-US" dirty="0"/>
              <a:t> were permitted to continue using only the following designations: Florida Certified Behavior Analyst™ and FL-CBA™.</a:t>
            </a:r>
          </a:p>
          <a:p>
            <a:r>
              <a:rPr lang="en-US" dirty="0"/>
              <a:t> The FL-CBA credential is only valid in the state of Florida.</a:t>
            </a:r>
          </a:p>
          <a:p>
            <a:r>
              <a:rPr lang="en-US" dirty="0"/>
              <a:t>*Credential monitored by the Florida Behavior Analyst Certification Committee.</a:t>
            </a:r>
          </a:p>
          <a:p>
            <a:r>
              <a:rPr lang="en-US" dirty="0"/>
              <a:t> </a:t>
            </a:r>
          </a:p>
        </p:txBody>
      </p:sp>
      <p:sp>
        <p:nvSpPr>
          <p:cNvPr id="4" name="Slide Number Placeholder 3"/>
          <p:cNvSpPr>
            <a:spLocks noGrp="1"/>
          </p:cNvSpPr>
          <p:nvPr>
            <p:ph type="sldNum" sz="quarter" idx="10"/>
          </p:nvPr>
        </p:nvSpPr>
        <p:spPr/>
        <p:txBody>
          <a:bodyPr/>
          <a:lstStyle/>
          <a:p>
            <a:pPr>
              <a:defRPr/>
            </a:pPr>
            <a:fld id="{AD5F2C7C-51AA-C64D-A11D-051F025FCC2F}" type="slidenum">
              <a:rPr lang="en-US" altLang="x-none" smtClean="0"/>
              <a:pPr>
                <a:defRPr/>
              </a:pPr>
              <a:t>12</a:t>
            </a:fld>
            <a:endParaRPr lang="en-US" altLang="x-none" dirty="0"/>
          </a:p>
        </p:txBody>
      </p:sp>
    </p:spTree>
    <p:extLst>
      <p:ext uri="{BB962C8B-B14F-4D97-AF65-F5344CB8AC3E}">
        <p14:creationId xmlns:p14="http://schemas.microsoft.com/office/powerpoint/2010/main" val="26031452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Statute changed a few years ago from “Guidance Counselor” to “School Counselor”. In order to be certified by FDOE, a school counselor must have minimum of master’s degree. </a:t>
            </a:r>
          </a:p>
        </p:txBody>
      </p:sp>
      <p:sp>
        <p:nvSpPr>
          <p:cNvPr id="4" name="Slide Number Placeholder 3"/>
          <p:cNvSpPr>
            <a:spLocks noGrp="1"/>
          </p:cNvSpPr>
          <p:nvPr>
            <p:ph type="sldNum" sz="quarter" idx="10"/>
          </p:nvPr>
        </p:nvSpPr>
        <p:spPr/>
        <p:txBody>
          <a:bodyPr/>
          <a:lstStyle/>
          <a:p>
            <a:pPr>
              <a:defRPr/>
            </a:pPr>
            <a:fld id="{AD5F2C7C-51AA-C64D-A11D-051F025FCC2F}" type="slidenum">
              <a:rPr lang="en-US" altLang="x-none" smtClean="0"/>
              <a:pPr>
                <a:defRPr/>
              </a:pPr>
              <a:t>13</a:t>
            </a:fld>
            <a:endParaRPr lang="en-US" altLang="x-none" dirty="0"/>
          </a:p>
        </p:txBody>
      </p:sp>
    </p:spTree>
    <p:extLst>
      <p:ext uri="{BB962C8B-B14F-4D97-AF65-F5344CB8AC3E}">
        <p14:creationId xmlns:p14="http://schemas.microsoft.com/office/powerpoint/2010/main" val="15175239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Assuming that RNs were left out in error.</a:t>
            </a:r>
          </a:p>
          <a:p>
            <a:endParaRPr lang="en-US" dirty="0"/>
          </a:p>
        </p:txBody>
      </p:sp>
      <p:sp>
        <p:nvSpPr>
          <p:cNvPr id="4" name="Slide Number Placeholder 3"/>
          <p:cNvSpPr>
            <a:spLocks noGrp="1"/>
          </p:cNvSpPr>
          <p:nvPr>
            <p:ph type="sldNum" sz="quarter" idx="10"/>
          </p:nvPr>
        </p:nvSpPr>
        <p:spPr/>
        <p:txBody>
          <a:bodyPr/>
          <a:lstStyle/>
          <a:p>
            <a:pPr>
              <a:defRPr/>
            </a:pPr>
            <a:fld id="{AD5F2C7C-51AA-C64D-A11D-051F025FCC2F}" type="slidenum">
              <a:rPr lang="en-US" altLang="x-none" smtClean="0"/>
              <a:pPr>
                <a:defRPr/>
              </a:pPr>
              <a:t>14</a:t>
            </a:fld>
            <a:endParaRPr lang="en-US" altLang="x-none" dirty="0"/>
          </a:p>
        </p:txBody>
      </p:sp>
    </p:spTree>
    <p:extLst>
      <p:ext uri="{BB962C8B-B14F-4D97-AF65-F5344CB8AC3E}">
        <p14:creationId xmlns:p14="http://schemas.microsoft.com/office/powerpoint/2010/main" val="34068792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10"/>
          </p:nvPr>
        </p:nvSpPr>
        <p:spPr/>
        <p:txBody>
          <a:bodyPr/>
          <a:lstStyle/>
          <a:p>
            <a:pPr>
              <a:defRPr/>
            </a:pPr>
            <a:fld id="{AD5F2C7C-51AA-C64D-A11D-051F025FCC2F}" type="slidenum">
              <a:rPr lang="en-US" altLang="x-none" smtClean="0"/>
              <a:pPr>
                <a:defRPr/>
              </a:pPr>
              <a:t>15</a:t>
            </a:fld>
            <a:endParaRPr lang="en-US" altLang="x-none" dirty="0"/>
          </a:p>
        </p:txBody>
      </p:sp>
    </p:spTree>
    <p:extLst>
      <p:ext uri="{BB962C8B-B14F-4D97-AF65-F5344CB8AC3E}">
        <p14:creationId xmlns:p14="http://schemas.microsoft.com/office/powerpoint/2010/main" val="34068792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10"/>
          </p:nvPr>
        </p:nvSpPr>
        <p:spPr/>
        <p:txBody>
          <a:bodyPr/>
          <a:lstStyle/>
          <a:p>
            <a:pPr>
              <a:defRPr/>
            </a:pPr>
            <a:fld id="{AD5F2C7C-51AA-C64D-A11D-051F025FCC2F}" type="slidenum">
              <a:rPr lang="en-US" altLang="x-none" smtClean="0"/>
              <a:pPr>
                <a:defRPr/>
              </a:pPr>
              <a:t>16</a:t>
            </a:fld>
            <a:endParaRPr lang="en-US" altLang="x-none" dirty="0"/>
          </a:p>
        </p:txBody>
      </p:sp>
    </p:spTree>
    <p:extLst>
      <p:ext uri="{BB962C8B-B14F-4D97-AF65-F5344CB8AC3E}">
        <p14:creationId xmlns:p14="http://schemas.microsoft.com/office/powerpoint/2010/main" val="34068792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Assuming that RNS were left out in error</a:t>
            </a:r>
          </a:p>
        </p:txBody>
      </p:sp>
      <p:sp>
        <p:nvSpPr>
          <p:cNvPr id="4" name="Slide Number Placeholder 3"/>
          <p:cNvSpPr>
            <a:spLocks noGrp="1"/>
          </p:cNvSpPr>
          <p:nvPr>
            <p:ph type="sldNum" sz="quarter" idx="10"/>
          </p:nvPr>
        </p:nvSpPr>
        <p:spPr/>
        <p:txBody>
          <a:bodyPr/>
          <a:lstStyle/>
          <a:p>
            <a:pPr>
              <a:defRPr/>
            </a:pPr>
            <a:fld id="{AD5F2C7C-51AA-C64D-A11D-051F025FCC2F}" type="slidenum">
              <a:rPr lang="en-US" altLang="x-none" smtClean="0"/>
              <a:pPr>
                <a:defRPr/>
              </a:pPr>
              <a:t>17</a:t>
            </a:fld>
            <a:endParaRPr lang="en-US" altLang="x-none" dirty="0"/>
          </a:p>
        </p:txBody>
      </p:sp>
    </p:spTree>
    <p:extLst>
      <p:ext uri="{BB962C8B-B14F-4D97-AF65-F5344CB8AC3E}">
        <p14:creationId xmlns:p14="http://schemas.microsoft.com/office/powerpoint/2010/main" val="3406879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D5F2C7C-51AA-C64D-A11D-051F025FCC2F}" type="slidenum">
              <a:rPr lang="en-US" altLang="x-none" smtClean="0"/>
              <a:pPr>
                <a:defRPr/>
              </a:pPr>
              <a:t>18</a:t>
            </a:fld>
            <a:endParaRPr lang="en-US" altLang="x-none" dirty="0"/>
          </a:p>
        </p:txBody>
      </p:sp>
    </p:spTree>
    <p:extLst>
      <p:ext uri="{BB962C8B-B14F-4D97-AF65-F5344CB8AC3E}">
        <p14:creationId xmlns:p14="http://schemas.microsoft.com/office/powerpoint/2010/main" val="39291876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D5F2C7C-51AA-C64D-A11D-051F025FCC2F}" type="slidenum">
              <a:rPr lang="en-US" altLang="x-none" smtClean="0"/>
              <a:pPr>
                <a:defRPr/>
              </a:pPr>
              <a:t>19</a:t>
            </a:fld>
            <a:endParaRPr lang="en-US" altLang="x-none" dirty="0"/>
          </a:p>
        </p:txBody>
      </p:sp>
    </p:spTree>
    <p:extLst>
      <p:ext uri="{BB962C8B-B14F-4D97-AF65-F5344CB8AC3E}">
        <p14:creationId xmlns:p14="http://schemas.microsoft.com/office/powerpoint/2010/main" val="40695508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D5F2C7C-51AA-C64D-A11D-051F025FCC2F}" type="slidenum">
              <a:rPr lang="en-US" altLang="x-none" smtClean="0"/>
              <a:pPr>
                <a:defRPr/>
              </a:pPr>
              <a:t>2</a:t>
            </a:fld>
            <a:endParaRPr lang="en-US" altLang="x-none" dirty="0"/>
          </a:p>
        </p:txBody>
      </p:sp>
    </p:spTree>
    <p:extLst>
      <p:ext uri="{BB962C8B-B14F-4D97-AF65-F5344CB8AC3E}">
        <p14:creationId xmlns:p14="http://schemas.microsoft.com/office/powerpoint/2010/main" val="30114522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was provided by Luc at AHCA during a prior quarterly call.</a:t>
            </a:r>
          </a:p>
        </p:txBody>
      </p:sp>
      <p:sp>
        <p:nvSpPr>
          <p:cNvPr id="4" name="Slide Number Placeholder 3"/>
          <p:cNvSpPr>
            <a:spLocks noGrp="1"/>
          </p:cNvSpPr>
          <p:nvPr>
            <p:ph type="sldNum" sz="quarter" idx="10"/>
          </p:nvPr>
        </p:nvSpPr>
        <p:spPr/>
        <p:txBody>
          <a:bodyPr/>
          <a:lstStyle/>
          <a:p>
            <a:fld id="{E2CFB5CA-74E1-444E-B51A-53B1D27D033F}" type="slidenum">
              <a:rPr lang="en-US" smtClean="0"/>
              <a:t>3</a:t>
            </a:fld>
            <a:endParaRPr lang="en-US"/>
          </a:p>
        </p:txBody>
      </p:sp>
    </p:spTree>
    <p:extLst>
      <p:ext uri="{BB962C8B-B14F-4D97-AF65-F5344CB8AC3E}">
        <p14:creationId xmlns:p14="http://schemas.microsoft.com/office/powerpoint/2010/main" val="3576444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67586"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ea typeface="ＭＳ Ｐゴシック" charset="-128"/>
              </a:rPr>
              <a:t> </a:t>
            </a:r>
          </a:p>
        </p:txBody>
      </p:sp>
      <p:sp>
        <p:nvSpPr>
          <p:cNvPr id="67587"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128"/>
              </a:defRPr>
            </a:lvl1pPr>
            <a:lvl2pPr marL="747713" indent="-287338">
              <a:defRPr>
                <a:solidFill>
                  <a:schemeClr val="tx1"/>
                </a:solidFill>
                <a:latin typeface="Calibri" charset="0"/>
                <a:ea typeface="ＭＳ Ｐゴシック" charset="-128"/>
              </a:defRPr>
            </a:lvl2pPr>
            <a:lvl3pPr marL="1150938" indent="-230188">
              <a:defRPr>
                <a:solidFill>
                  <a:schemeClr val="tx1"/>
                </a:solidFill>
                <a:latin typeface="Calibri" charset="0"/>
                <a:ea typeface="ＭＳ Ｐゴシック" charset="-128"/>
              </a:defRPr>
            </a:lvl3pPr>
            <a:lvl4pPr marL="1612900" indent="-230188">
              <a:defRPr>
                <a:solidFill>
                  <a:schemeClr val="tx1"/>
                </a:solidFill>
                <a:latin typeface="Calibri" charset="0"/>
                <a:ea typeface="ＭＳ Ｐゴシック" charset="-128"/>
              </a:defRPr>
            </a:lvl4pPr>
            <a:lvl5pPr marL="2073275" indent="-230188">
              <a:defRPr>
                <a:solidFill>
                  <a:schemeClr val="tx1"/>
                </a:solidFill>
                <a:latin typeface="Calibri" charset="0"/>
                <a:ea typeface="ＭＳ Ｐゴシック" charset="-128"/>
              </a:defRPr>
            </a:lvl5pPr>
            <a:lvl6pPr marL="2530475" indent="-230188" eaLnBrk="0" fontAlgn="base" hangingPunct="0">
              <a:spcBef>
                <a:spcPct val="0"/>
              </a:spcBef>
              <a:spcAft>
                <a:spcPct val="0"/>
              </a:spcAft>
              <a:defRPr>
                <a:solidFill>
                  <a:schemeClr val="tx1"/>
                </a:solidFill>
                <a:latin typeface="Calibri" charset="0"/>
                <a:ea typeface="ＭＳ Ｐゴシック" charset="-128"/>
              </a:defRPr>
            </a:lvl6pPr>
            <a:lvl7pPr marL="2987675" indent="-230188" eaLnBrk="0" fontAlgn="base" hangingPunct="0">
              <a:spcBef>
                <a:spcPct val="0"/>
              </a:spcBef>
              <a:spcAft>
                <a:spcPct val="0"/>
              </a:spcAft>
              <a:defRPr>
                <a:solidFill>
                  <a:schemeClr val="tx1"/>
                </a:solidFill>
                <a:latin typeface="Calibri" charset="0"/>
                <a:ea typeface="ＭＳ Ｐゴシック" charset="-128"/>
              </a:defRPr>
            </a:lvl7pPr>
            <a:lvl8pPr marL="3444875" indent="-230188" eaLnBrk="0" fontAlgn="base" hangingPunct="0">
              <a:spcBef>
                <a:spcPct val="0"/>
              </a:spcBef>
              <a:spcAft>
                <a:spcPct val="0"/>
              </a:spcAft>
              <a:defRPr>
                <a:solidFill>
                  <a:schemeClr val="tx1"/>
                </a:solidFill>
                <a:latin typeface="Calibri" charset="0"/>
                <a:ea typeface="ＭＳ Ｐゴシック" charset="-128"/>
              </a:defRPr>
            </a:lvl8pPr>
            <a:lvl9pPr marL="3902075" indent="-230188" eaLnBrk="0" fontAlgn="base" hangingPunct="0">
              <a:spcBef>
                <a:spcPct val="0"/>
              </a:spcBef>
              <a:spcAft>
                <a:spcPct val="0"/>
              </a:spcAft>
              <a:defRPr>
                <a:solidFill>
                  <a:schemeClr val="tx1"/>
                </a:solidFill>
                <a:latin typeface="Calibri" charset="0"/>
                <a:ea typeface="ＭＳ Ｐゴシック" charset="-128"/>
              </a:defRPr>
            </a:lvl9pPr>
          </a:lstStyle>
          <a:p>
            <a:fld id="{3C189EB2-71D0-CB4B-BF10-CE0D24C1560C}" type="slidenum">
              <a:rPr lang="en-US" altLang="en-US"/>
              <a:pPr/>
              <a:t>4</a:t>
            </a:fld>
            <a:endParaRPr lang="en-US" altLang="en-US" dirty="0"/>
          </a:p>
        </p:txBody>
      </p:sp>
    </p:spTree>
    <p:extLst>
      <p:ext uri="{BB962C8B-B14F-4D97-AF65-F5344CB8AC3E}">
        <p14:creationId xmlns:p14="http://schemas.microsoft.com/office/powerpoint/2010/main" val="3284420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D5F2C7C-51AA-C64D-A11D-051F025FCC2F}" type="slidenum">
              <a:rPr lang="en-US" altLang="x-none" smtClean="0"/>
              <a:pPr>
                <a:defRPr/>
              </a:pPr>
              <a:t>5</a:t>
            </a:fld>
            <a:endParaRPr lang="en-US" altLang="x-none" dirty="0"/>
          </a:p>
        </p:txBody>
      </p:sp>
    </p:spTree>
    <p:extLst>
      <p:ext uri="{BB962C8B-B14F-4D97-AF65-F5344CB8AC3E}">
        <p14:creationId xmlns:p14="http://schemas.microsoft.com/office/powerpoint/2010/main" val="140493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call, districts pointed out:</a:t>
            </a:r>
          </a:p>
          <a:p>
            <a:r>
              <a:rPr lang="en-US" dirty="0"/>
              <a:t>1.2-Left off reference to Title 42 CFR</a:t>
            </a:r>
          </a:p>
          <a:p>
            <a:r>
              <a:rPr lang="en-US" dirty="0"/>
              <a:t>Appendixes: Don’t match up with what is in rule. Appear to be from current Handbook, with no update.</a:t>
            </a:r>
          </a:p>
          <a:p>
            <a:r>
              <a:rPr lang="en-US" dirty="0"/>
              <a:t>Will districts still be able to receive reimbursement for crisis intervention?</a:t>
            </a:r>
          </a:p>
          <a:p>
            <a:r>
              <a:rPr lang="en-US" dirty="0"/>
              <a:t>4.2.3-Screening-clarify services when student received “private duty nursing services</a:t>
            </a:r>
          </a:p>
          <a:p>
            <a:r>
              <a:rPr lang="en-US" dirty="0"/>
              <a:t>Why can’t we bill for screenings such as visual and dental screenings once rule is in place?</a:t>
            </a:r>
          </a:p>
          <a:p>
            <a:endParaRPr lang="en-US" dirty="0"/>
          </a:p>
        </p:txBody>
      </p:sp>
      <p:sp>
        <p:nvSpPr>
          <p:cNvPr id="4" name="Slide Number Placeholder 3"/>
          <p:cNvSpPr>
            <a:spLocks noGrp="1"/>
          </p:cNvSpPr>
          <p:nvPr>
            <p:ph type="sldNum" sz="quarter" idx="10"/>
          </p:nvPr>
        </p:nvSpPr>
        <p:spPr/>
        <p:txBody>
          <a:bodyPr/>
          <a:lstStyle/>
          <a:p>
            <a:pPr>
              <a:defRPr/>
            </a:pPr>
            <a:fld id="{AD5F2C7C-51AA-C64D-A11D-051F025FCC2F}" type="slidenum">
              <a:rPr lang="en-US" altLang="x-none" smtClean="0"/>
              <a:pPr>
                <a:defRPr/>
              </a:pPr>
              <a:t>6</a:t>
            </a:fld>
            <a:endParaRPr lang="en-US" altLang="x-none" dirty="0"/>
          </a:p>
        </p:txBody>
      </p:sp>
    </p:spTree>
    <p:extLst>
      <p:ext uri="{BB962C8B-B14F-4D97-AF65-F5344CB8AC3E}">
        <p14:creationId xmlns:p14="http://schemas.microsoft.com/office/powerpoint/2010/main" val="34194262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 to know if will allow for as is now-if the provider does not sign IEP, can a separate document suffice.</a:t>
            </a:r>
          </a:p>
          <a:p>
            <a:r>
              <a:rPr lang="en-US" sz="1200" dirty="0"/>
              <a:t>States that recipient’s IEP, IFS, or other health care or behavioral plan, may be used in lieu of POC, if document contains required POC components</a:t>
            </a:r>
            <a:endParaRPr lang="en-US" dirty="0"/>
          </a:p>
        </p:txBody>
      </p:sp>
      <p:sp>
        <p:nvSpPr>
          <p:cNvPr id="4" name="Slide Number Placeholder 3"/>
          <p:cNvSpPr>
            <a:spLocks noGrp="1"/>
          </p:cNvSpPr>
          <p:nvPr>
            <p:ph type="sldNum" sz="quarter" idx="10"/>
          </p:nvPr>
        </p:nvSpPr>
        <p:spPr/>
        <p:txBody>
          <a:bodyPr/>
          <a:lstStyle/>
          <a:p>
            <a:pPr>
              <a:defRPr/>
            </a:pPr>
            <a:fld id="{AD5F2C7C-51AA-C64D-A11D-051F025FCC2F}" type="slidenum">
              <a:rPr lang="en-US" altLang="x-none" smtClean="0"/>
              <a:pPr>
                <a:defRPr/>
              </a:pPr>
              <a:t>7</a:t>
            </a:fld>
            <a:endParaRPr lang="en-US" altLang="x-none" dirty="0"/>
          </a:p>
        </p:txBody>
      </p:sp>
    </p:spTree>
    <p:extLst>
      <p:ext uri="{BB962C8B-B14F-4D97-AF65-F5344CB8AC3E}">
        <p14:creationId xmlns:p14="http://schemas.microsoft.com/office/powerpoint/2010/main" val="29001154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D5F2C7C-51AA-C64D-A11D-051F025FCC2F}" type="slidenum">
              <a:rPr lang="en-US" altLang="x-none" smtClean="0"/>
              <a:pPr>
                <a:defRPr/>
              </a:pPr>
              <a:t>8</a:t>
            </a:fld>
            <a:endParaRPr lang="en-US" altLang="x-none" dirty="0"/>
          </a:p>
        </p:txBody>
      </p:sp>
    </p:spTree>
    <p:extLst>
      <p:ext uri="{BB962C8B-B14F-4D97-AF65-F5344CB8AC3E}">
        <p14:creationId xmlns:p14="http://schemas.microsoft.com/office/powerpoint/2010/main" val="10779158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dirty="0"/>
              <a:t>Emailed AHCA to find out if the non-inclusion of PT and PTAs is error.</a:t>
            </a:r>
          </a:p>
        </p:txBody>
      </p:sp>
      <p:sp>
        <p:nvSpPr>
          <p:cNvPr id="4" name="Slide Number Placeholder 3"/>
          <p:cNvSpPr>
            <a:spLocks noGrp="1"/>
          </p:cNvSpPr>
          <p:nvPr>
            <p:ph type="sldNum" sz="quarter" idx="10"/>
          </p:nvPr>
        </p:nvSpPr>
        <p:spPr/>
        <p:txBody>
          <a:bodyPr/>
          <a:lstStyle/>
          <a:p>
            <a:pPr>
              <a:defRPr/>
            </a:pPr>
            <a:fld id="{AD5F2C7C-51AA-C64D-A11D-051F025FCC2F}" type="slidenum">
              <a:rPr lang="en-US" altLang="x-none" smtClean="0"/>
              <a:pPr>
                <a:defRPr/>
              </a:pPr>
              <a:t>9</a:t>
            </a:fld>
            <a:endParaRPr lang="en-US" altLang="x-none" dirty="0"/>
          </a:p>
        </p:txBody>
      </p:sp>
    </p:spTree>
    <p:extLst>
      <p:ext uri="{BB962C8B-B14F-4D97-AF65-F5344CB8AC3E}">
        <p14:creationId xmlns:p14="http://schemas.microsoft.com/office/powerpoint/2010/main" val="1102986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www.fldoe.org/" TargetMode="External"/><Relationship Id="rId3"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www.fldoe.org/" TargetMode="External"/><Relationship Id="rId3"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www.fldoe.org/" TargetMode="External"/><Relationship Id="rId3"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www.fldoe.org/" TargetMode="External"/><Relationship Id="rId3"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www.fldoe.org/" TargetMode="External"/><Relationship Id="rId3" Type="http://schemas.openxmlformats.org/officeDocument/2006/relationships/image" Target="../media/image1.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www.fldoe.org/" TargetMode="External"/><Relationship Id="rId3" Type="http://schemas.openxmlformats.org/officeDocument/2006/relationships/image" Target="../media/image1.png"/></Relationships>
</file>

<file path=ppt/slideLayouts/_rels/slideLayout16.xml.rels><?xml version="1.0" encoding="UTF-8" standalone="yes"?>
<Relationships xmlns="http://schemas.openxmlformats.org/package/2006/relationships"><Relationship Id="rId11" Type="http://schemas.openxmlformats.org/officeDocument/2006/relationships/image" Target="../media/image6.png"/><Relationship Id="rId12" Type="http://schemas.openxmlformats.org/officeDocument/2006/relationships/image" Target="../media/image7.png"/><Relationship Id="rId1" Type="http://schemas.openxmlformats.org/officeDocument/2006/relationships/slideMaster" Target="../slideMasters/slideMaster1.xml"/><Relationship Id="rId2" Type="http://schemas.openxmlformats.org/officeDocument/2006/relationships/hyperlink" Target="http://www.fldoe.org/" TargetMode="External"/><Relationship Id="rId3" Type="http://schemas.openxmlformats.org/officeDocument/2006/relationships/image" Target="../media/image1.png"/><Relationship Id="rId4" Type="http://schemas.openxmlformats.org/officeDocument/2006/relationships/hyperlink" Target="https://twitter.com/EducationFL" TargetMode="External"/><Relationship Id="rId5" Type="http://schemas.openxmlformats.org/officeDocument/2006/relationships/image" Target="../media/image3.png"/><Relationship Id="rId6" Type="http://schemas.openxmlformats.org/officeDocument/2006/relationships/hyperlink" Target="https://www.facebook.com/EducationFL" TargetMode="External"/><Relationship Id="rId7" Type="http://schemas.openxmlformats.org/officeDocument/2006/relationships/image" Target="../media/image4.png"/><Relationship Id="rId8" Type="http://schemas.openxmlformats.org/officeDocument/2006/relationships/hyperlink" Target="https://www.youtube.com/user/EducationFL" TargetMode="External"/><Relationship Id="rId9" Type="http://schemas.openxmlformats.org/officeDocument/2006/relationships/image" Target="../media/image5.png"/><Relationship Id="rId10" Type="http://schemas.openxmlformats.org/officeDocument/2006/relationships/hyperlink" Target="https://www.pinterest.com/floridadoe" TargetMode="Externa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Master" Target="../slideMasters/slideMaster1.xml"/><Relationship Id="rId2" Type="http://schemas.openxmlformats.org/officeDocument/2006/relationships/hyperlink" Target="http://www.fldoe.org/" TargetMode="Externa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Master" Target="../slideMasters/slideMaster1.xml"/><Relationship Id="rId2" Type="http://schemas.openxmlformats.org/officeDocument/2006/relationships/hyperlink" Target="http://www.fldoe.org/" TargetMode="Externa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Master" Target="../slideMasters/slideMaster1.xml"/><Relationship Id="rId2" Type="http://schemas.openxmlformats.org/officeDocument/2006/relationships/hyperlink" Target="http://www.fldoe.org/" TargetMode="Externa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Master" Target="../slideMasters/slideMaster1.xml"/><Relationship Id="rId2" Type="http://schemas.openxmlformats.org/officeDocument/2006/relationships/hyperlink" Target="http://www.fldoe.org/" TargetMode="Externa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Master" Target="../slideMasters/slideMaster1.xml"/><Relationship Id="rId2" Type="http://schemas.openxmlformats.org/officeDocument/2006/relationships/hyperlink" Target="http://www.fldoe.org/" TargetMode="Externa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 name="Text Placeholder 2"/>
          <p:cNvSpPr txBox="1">
            <a:spLocks/>
          </p:cNvSpPr>
          <p:nvPr/>
        </p:nvSpPr>
        <p:spPr>
          <a:xfrm>
            <a:off x="628650" y="6400800"/>
            <a:ext cx="7886700" cy="387350"/>
          </a:xfrm>
          <a:prstGeom prst="rect">
            <a:avLst/>
          </a:prstGeom>
        </p:spPr>
        <p:txBody>
          <a:bodyPr anchor="b"/>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200" b="1" dirty="0">
                <a:solidFill>
                  <a:srgbClr val="262A63"/>
                </a:solidFill>
                <a:latin typeface="Arial" panose="020B0604020202020204" pitchFamily="34" charset="0"/>
                <a:hlinkClick r:id="rId2"/>
              </a:rPr>
              <a:t>www.FLDOE.org</a:t>
            </a:r>
            <a:endParaRPr lang="en-US" sz="1200" b="1" dirty="0">
              <a:solidFill>
                <a:srgbClr val="262A63"/>
              </a:solidFill>
              <a:latin typeface="Arial" panose="020B0604020202020204" pitchFamily="34" charset="0"/>
            </a:endParaRPr>
          </a:p>
        </p:txBody>
      </p:sp>
      <p:cxnSp>
        <p:nvCxnSpPr>
          <p:cNvPr id="7" name="Straight Connector 6"/>
          <p:cNvCxnSpPr/>
          <p:nvPr/>
        </p:nvCxnSpPr>
        <p:spPr>
          <a:xfrm flipH="1">
            <a:off x="0" y="6711950"/>
            <a:ext cx="3657600" cy="0"/>
          </a:xfrm>
          <a:prstGeom prst="line">
            <a:avLst/>
          </a:prstGeom>
          <a:ln w="12700">
            <a:solidFill>
              <a:srgbClr val="CD9D2C"/>
            </a:solidFill>
          </a:ln>
        </p:spPr>
        <p:style>
          <a:lnRef idx="1">
            <a:schemeClr val="accent1"/>
          </a:lnRef>
          <a:fillRef idx="0">
            <a:schemeClr val="accent1"/>
          </a:fillRef>
          <a:effectRef idx="0">
            <a:schemeClr val="accent1"/>
          </a:effectRef>
          <a:fontRef idx="minor">
            <a:schemeClr val="tx1"/>
          </a:fontRef>
        </p:style>
      </p:cxnSp>
      <p:pic>
        <p:nvPicPr>
          <p:cNvPr id="8" name="Picture 1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3284538" y="19050"/>
            <a:ext cx="2574925" cy="863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cxnSp>
        <p:nvCxnSpPr>
          <p:cNvPr id="9" name="Straight Connector 8"/>
          <p:cNvCxnSpPr/>
          <p:nvPr/>
        </p:nvCxnSpPr>
        <p:spPr>
          <a:xfrm flipH="1">
            <a:off x="0" y="442913"/>
            <a:ext cx="3101975" cy="0"/>
          </a:xfrm>
          <a:prstGeom prst="line">
            <a:avLst/>
          </a:prstGeom>
          <a:ln w="63500">
            <a:solidFill>
              <a:srgbClr val="262A63"/>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6038850" y="442913"/>
            <a:ext cx="3105150" cy="0"/>
          </a:xfrm>
          <a:prstGeom prst="line">
            <a:avLst/>
          </a:prstGeom>
          <a:ln w="63500">
            <a:solidFill>
              <a:srgbClr val="262A63"/>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5486400" y="6711950"/>
            <a:ext cx="3657600" cy="0"/>
          </a:xfrm>
          <a:prstGeom prst="line">
            <a:avLst/>
          </a:prstGeom>
          <a:ln w="12700">
            <a:solidFill>
              <a:srgbClr val="CD9D2C"/>
            </a:solidFill>
          </a:ln>
        </p:spPr>
        <p:style>
          <a:lnRef idx="1">
            <a:schemeClr val="accent1"/>
          </a:lnRef>
          <a:fillRef idx="0">
            <a:schemeClr val="accent1"/>
          </a:fillRef>
          <a:effectRef idx="0">
            <a:schemeClr val="accent1"/>
          </a:effectRef>
          <a:fontRef idx="minor">
            <a:schemeClr val="tx1"/>
          </a:fontRef>
        </p:style>
      </p:cxnSp>
      <p:sp>
        <p:nvSpPr>
          <p:cNvPr id="12" name="TextBox 9"/>
          <p:cNvSpPr txBox="1">
            <a:spLocks noChangeArrowheads="1"/>
          </p:cNvSpPr>
          <p:nvPr/>
        </p:nvSpPr>
        <p:spPr bwMode="auto">
          <a:xfrm>
            <a:off x="8628063" y="6324600"/>
            <a:ext cx="479425" cy="338138"/>
          </a:xfrm>
          <a:prstGeom prst="rect">
            <a:avLst/>
          </a:prstGeom>
          <a:noFill/>
          <a:ln>
            <a:noFill/>
          </a:ln>
          <a:extLst/>
        </p:spPr>
        <p:txBody>
          <a:bodyPr>
            <a:spAutoFit/>
          </a:bodyPr>
          <a:lstStyle>
            <a:lvl1pPr eaLnBrk="0" hangingPunct="0">
              <a:defRPr sz="2400">
                <a:solidFill>
                  <a:schemeClr val="tx1"/>
                </a:solidFill>
                <a:latin typeface="Calibri" charset="0"/>
                <a:ea typeface="ＭＳ Ｐゴシック" charset="-128"/>
              </a:defRPr>
            </a:lvl1pPr>
            <a:lvl2pPr marL="742950" indent="-285750" eaLnBrk="0" hangingPunct="0">
              <a:defRPr sz="2400">
                <a:solidFill>
                  <a:schemeClr val="tx1"/>
                </a:solidFill>
                <a:latin typeface="Calibri" charset="0"/>
                <a:ea typeface="ＭＳ Ｐゴシック" charset="-128"/>
              </a:defRPr>
            </a:lvl2pPr>
            <a:lvl3pPr marL="1143000" indent="-228600" eaLnBrk="0" hangingPunct="0">
              <a:defRPr sz="2400">
                <a:solidFill>
                  <a:schemeClr val="tx1"/>
                </a:solidFill>
                <a:latin typeface="Calibri" charset="0"/>
                <a:ea typeface="ＭＳ Ｐゴシック" charset="-128"/>
              </a:defRPr>
            </a:lvl3pPr>
            <a:lvl4pPr marL="1600200" indent="-228600" eaLnBrk="0" hangingPunct="0">
              <a:defRPr sz="2400">
                <a:solidFill>
                  <a:schemeClr val="tx1"/>
                </a:solidFill>
                <a:latin typeface="Calibri" charset="0"/>
                <a:ea typeface="ＭＳ Ｐゴシック" charset="-128"/>
              </a:defRPr>
            </a:lvl4pPr>
            <a:lvl5pPr marL="2057400" indent="-228600" eaLnBrk="0" hangingPunct="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defRPr/>
            </a:pPr>
            <a:fld id="{00326C46-E0DA-C341-8562-905703B582F2}" type="slidenum">
              <a:rPr lang="en-US" altLang="x-none" sz="1600" smtClean="0">
                <a:solidFill>
                  <a:srgbClr val="7F7F7F"/>
                </a:solidFill>
              </a:rPr>
              <a:pPr eaLnBrk="1" hangingPunct="1">
                <a:defRPr/>
              </a:pPr>
              <a:t>‹#›</a:t>
            </a:fld>
            <a:endParaRPr lang="en-US" altLang="x-none" sz="1600" dirty="0">
              <a:solidFill>
                <a:srgbClr val="7F7F7F"/>
              </a:solidFill>
            </a:endParaRPr>
          </a:p>
        </p:txBody>
      </p:sp>
      <p:sp>
        <p:nvSpPr>
          <p:cNvPr id="14" name="Rectangle 13"/>
          <p:cNvSpPr/>
          <p:nvPr userDrawn="1"/>
        </p:nvSpPr>
        <p:spPr>
          <a:xfrm>
            <a:off x="0" y="2728273"/>
            <a:ext cx="9144000" cy="166688"/>
          </a:xfrm>
          <a:prstGeom prst="rect">
            <a:avLst/>
          </a:prstGeom>
          <a:solidFill>
            <a:srgbClr val="262A6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5" name="Rectangle 14"/>
          <p:cNvSpPr/>
          <p:nvPr userDrawn="1"/>
        </p:nvSpPr>
        <p:spPr>
          <a:xfrm>
            <a:off x="482600" y="2231386"/>
            <a:ext cx="8178800" cy="1166812"/>
          </a:xfrm>
          <a:prstGeom prst="rect">
            <a:avLst/>
          </a:prstGeom>
          <a:solidFill>
            <a:srgbClr val="262A6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le 1"/>
          <p:cNvSpPr>
            <a:spLocks noGrp="1"/>
          </p:cNvSpPr>
          <p:nvPr>
            <p:ph type="ctrTitle"/>
          </p:nvPr>
        </p:nvSpPr>
        <p:spPr>
          <a:xfrm>
            <a:off x="483108" y="2332338"/>
            <a:ext cx="8177784" cy="980294"/>
          </a:xfrm>
        </p:spPr>
        <p:txBody>
          <a:bodyPr anchor="ctr">
            <a:normAutofit/>
          </a:bodyPr>
          <a:lstStyle>
            <a:lvl1pPr algn="ctr">
              <a:defRPr sz="3600" baseline="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483108" y="3516252"/>
            <a:ext cx="8177784" cy="40675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6" name="Text Placeholder 5"/>
          <p:cNvSpPr>
            <a:spLocks noGrp="1"/>
          </p:cNvSpPr>
          <p:nvPr>
            <p:ph type="body" sz="quarter" idx="14"/>
          </p:nvPr>
        </p:nvSpPr>
        <p:spPr>
          <a:xfrm>
            <a:off x="3535363" y="4075145"/>
            <a:ext cx="2073275" cy="365568"/>
          </a:xfrm>
        </p:spPr>
        <p:txBody>
          <a:bodyPr>
            <a:normAutofit/>
          </a:bodyPr>
          <a:lstStyle>
            <a:lvl1pPr marL="0" indent="0" algn="ctr">
              <a:buNone/>
              <a:defRPr sz="2000">
                <a:solidFill>
                  <a:schemeClr val="tx1">
                    <a:lumMod val="65000"/>
                    <a:lumOff val="35000"/>
                  </a:schemeClr>
                </a:solidFill>
              </a:defRPr>
            </a:lvl1pPr>
          </a:lstStyle>
          <a:p>
            <a:pPr lvl="0"/>
            <a:r>
              <a:rPr lang="en-US"/>
              <a:t>Click to edit Master text styles</a:t>
            </a:r>
          </a:p>
        </p:txBody>
      </p:sp>
    </p:spTree>
    <p:extLst>
      <p:ext uri="{BB962C8B-B14F-4D97-AF65-F5344CB8AC3E}">
        <p14:creationId xmlns:p14="http://schemas.microsoft.com/office/powerpoint/2010/main" val="1065378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07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Colored Background">
    <p:spTree>
      <p:nvGrpSpPr>
        <p:cNvPr id="1" name=""/>
        <p:cNvGrpSpPr/>
        <p:nvPr/>
      </p:nvGrpSpPr>
      <p:grpSpPr>
        <a:xfrm>
          <a:off x="0" y="0"/>
          <a:ext cx="0" cy="0"/>
          <a:chOff x="0" y="0"/>
          <a:chExt cx="0" cy="0"/>
        </a:xfrm>
      </p:grpSpPr>
      <p:sp>
        <p:nvSpPr>
          <p:cNvPr id="2" name="Text Placeholder 2"/>
          <p:cNvSpPr txBox="1">
            <a:spLocks/>
          </p:cNvSpPr>
          <p:nvPr/>
        </p:nvSpPr>
        <p:spPr>
          <a:xfrm>
            <a:off x="628650" y="6400800"/>
            <a:ext cx="7886700" cy="387350"/>
          </a:xfrm>
          <a:prstGeom prst="rect">
            <a:avLst/>
          </a:prstGeom>
        </p:spPr>
        <p:txBody>
          <a:bodyPr anchor="b"/>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200" b="1" dirty="0">
                <a:solidFill>
                  <a:srgbClr val="262A63"/>
                </a:solidFill>
                <a:latin typeface="Arial" panose="020B0604020202020204" pitchFamily="34" charset="0"/>
                <a:hlinkClick r:id="rId2"/>
              </a:rPr>
              <a:t>www.FLDOE.org</a:t>
            </a:r>
            <a:endParaRPr lang="en-US" sz="1200" b="1" dirty="0">
              <a:solidFill>
                <a:srgbClr val="262A63"/>
              </a:solidFill>
              <a:latin typeface="Arial" panose="020B0604020202020204" pitchFamily="34" charset="0"/>
            </a:endParaRPr>
          </a:p>
        </p:txBody>
      </p:sp>
      <p:cxnSp>
        <p:nvCxnSpPr>
          <p:cNvPr id="3" name="Straight Connector 2"/>
          <p:cNvCxnSpPr/>
          <p:nvPr/>
        </p:nvCxnSpPr>
        <p:spPr>
          <a:xfrm flipH="1">
            <a:off x="0" y="6711950"/>
            <a:ext cx="3657600" cy="0"/>
          </a:xfrm>
          <a:prstGeom prst="line">
            <a:avLst/>
          </a:prstGeom>
          <a:ln w="12700">
            <a:solidFill>
              <a:srgbClr val="CD9D2C"/>
            </a:solidFill>
          </a:ln>
        </p:spPr>
        <p:style>
          <a:lnRef idx="1">
            <a:schemeClr val="accent1"/>
          </a:lnRef>
          <a:fillRef idx="0">
            <a:schemeClr val="accent1"/>
          </a:fillRef>
          <a:effectRef idx="0">
            <a:schemeClr val="accent1"/>
          </a:effectRef>
          <a:fontRef idx="minor">
            <a:schemeClr val="tx1"/>
          </a:fontRef>
        </p:style>
      </p:cxnSp>
      <p:pic>
        <p:nvPicPr>
          <p:cNvPr id="4" name="Picture 1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3284538" y="19050"/>
            <a:ext cx="2574925" cy="863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cxnSp>
        <p:nvCxnSpPr>
          <p:cNvPr id="5" name="Straight Connector 4"/>
          <p:cNvCxnSpPr/>
          <p:nvPr/>
        </p:nvCxnSpPr>
        <p:spPr>
          <a:xfrm flipH="1">
            <a:off x="0" y="442913"/>
            <a:ext cx="3101975" cy="0"/>
          </a:xfrm>
          <a:prstGeom prst="line">
            <a:avLst/>
          </a:prstGeom>
          <a:ln w="63500">
            <a:solidFill>
              <a:srgbClr val="262A63"/>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6038850" y="442913"/>
            <a:ext cx="3105150" cy="0"/>
          </a:xfrm>
          <a:prstGeom prst="line">
            <a:avLst/>
          </a:prstGeom>
          <a:ln w="63500">
            <a:solidFill>
              <a:srgbClr val="262A63"/>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5486400" y="6711950"/>
            <a:ext cx="3657600" cy="0"/>
          </a:xfrm>
          <a:prstGeom prst="line">
            <a:avLst/>
          </a:prstGeom>
          <a:ln w="12700">
            <a:solidFill>
              <a:srgbClr val="CD9D2C"/>
            </a:solidFill>
          </a:ln>
        </p:spPr>
        <p:style>
          <a:lnRef idx="1">
            <a:schemeClr val="accent1"/>
          </a:lnRef>
          <a:fillRef idx="0">
            <a:schemeClr val="accent1"/>
          </a:fillRef>
          <a:effectRef idx="0">
            <a:schemeClr val="accent1"/>
          </a:effectRef>
          <a:fontRef idx="minor">
            <a:schemeClr val="tx1"/>
          </a:fontRef>
        </p:style>
      </p:cxnSp>
      <p:sp>
        <p:nvSpPr>
          <p:cNvPr id="8" name="TextBox 9"/>
          <p:cNvSpPr txBox="1">
            <a:spLocks noChangeArrowheads="1"/>
          </p:cNvSpPr>
          <p:nvPr/>
        </p:nvSpPr>
        <p:spPr bwMode="auto">
          <a:xfrm>
            <a:off x="8628063" y="6324600"/>
            <a:ext cx="479425" cy="338138"/>
          </a:xfrm>
          <a:prstGeom prst="rect">
            <a:avLst/>
          </a:prstGeom>
          <a:noFill/>
          <a:ln>
            <a:noFill/>
          </a:ln>
          <a:extLst/>
        </p:spPr>
        <p:txBody>
          <a:bodyPr>
            <a:spAutoFit/>
          </a:bodyPr>
          <a:lstStyle>
            <a:lvl1pPr eaLnBrk="0" hangingPunct="0">
              <a:defRPr sz="2400">
                <a:solidFill>
                  <a:schemeClr val="tx1"/>
                </a:solidFill>
                <a:latin typeface="Calibri" charset="0"/>
                <a:ea typeface="ＭＳ Ｐゴシック" charset="-128"/>
              </a:defRPr>
            </a:lvl1pPr>
            <a:lvl2pPr marL="742950" indent="-285750" eaLnBrk="0" hangingPunct="0">
              <a:defRPr sz="2400">
                <a:solidFill>
                  <a:schemeClr val="tx1"/>
                </a:solidFill>
                <a:latin typeface="Calibri" charset="0"/>
                <a:ea typeface="ＭＳ Ｐゴシック" charset="-128"/>
              </a:defRPr>
            </a:lvl2pPr>
            <a:lvl3pPr marL="1143000" indent="-228600" eaLnBrk="0" hangingPunct="0">
              <a:defRPr sz="2400">
                <a:solidFill>
                  <a:schemeClr val="tx1"/>
                </a:solidFill>
                <a:latin typeface="Calibri" charset="0"/>
                <a:ea typeface="ＭＳ Ｐゴシック" charset="-128"/>
              </a:defRPr>
            </a:lvl3pPr>
            <a:lvl4pPr marL="1600200" indent="-228600" eaLnBrk="0" hangingPunct="0">
              <a:defRPr sz="2400">
                <a:solidFill>
                  <a:schemeClr val="tx1"/>
                </a:solidFill>
                <a:latin typeface="Calibri" charset="0"/>
                <a:ea typeface="ＭＳ Ｐゴシック" charset="-128"/>
              </a:defRPr>
            </a:lvl4pPr>
            <a:lvl5pPr marL="2057400" indent="-228600" eaLnBrk="0" hangingPunct="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defRPr/>
            </a:pPr>
            <a:fld id="{A4341116-FDAA-0241-80E7-BDF527EF57CA}" type="slidenum">
              <a:rPr lang="en-US" altLang="x-none" sz="1600" smtClean="0">
                <a:solidFill>
                  <a:srgbClr val="7F7F7F"/>
                </a:solidFill>
              </a:rPr>
              <a:pPr eaLnBrk="1" hangingPunct="1">
                <a:defRPr/>
              </a:pPr>
              <a:t>‹#›</a:t>
            </a:fld>
            <a:endParaRPr lang="en-US" altLang="x-none" sz="1600" dirty="0">
              <a:solidFill>
                <a:srgbClr val="7F7F7F"/>
              </a:solidFill>
            </a:endParaRPr>
          </a:p>
        </p:txBody>
      </p:sp>
      <p:sp>
        <p:nvSpPr>
          <p:cNvPr id="9" name="Rectangle 8"/>
          <p:cNvSpPr/>
          <p:nvPr userDrawn="1"/>
        </p:nvSpPr>
        <p:spPr>
          <a:xfrm>
            <a:off x="0" y="0"/>
            <a:ext cx="9144000" cy="6858000"/>
          </a:xfrm>
          <a:prstGeom prst="rect">
            <a:avLst/>
          </a:prstGeom>
          <a:solidFill>
            <a:srgbClr val="00A8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0" name="Date Placeholder 1"/>
          <p:cNvSpPr>
            <a:spLocks noGrp="1"/>
          </p:cNvSpPr>
          <p:nvPr>
            <p:ph type="dt" sz="half" idx="10"/>
          </p:nvPr>
        </p:nvSpPr>
        <p:spPr>
          <a:xfrm>
            <a:off x="628650" y="6356350"/>
            <a:ext cx="2057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0753327A-49AC-4B46-A215-DB13EBE102BA}" type="datetimeFigureOut">
              <a:rPr lang="en-US" altLang="x-none"/>
              <a:pPr>
                <a:defRPr/>
              </a:pPr>
              <a:t>5/11/18</a:t>
            </a:fld>
            <a:endParaRPr lang="en-US" altLang="x-none" dirty="0"/>
          </a:p>
        </p:txBody>
      </p:sp>
      <p:sp>
        <p:nvSpPr>
          <p:cNvPr id="11" name="Footer Placeholder 2"/>
          <p:cNvSpPr>
            <a:spLocks noGrp="1"/>
          </p:cNvSpPr>
          <p:nvPr>
            <p:ph type="ftr" sz="quarter" idx="11"/>
          </p:nvPr>
        </p:nvSpPr>
        <p:spPr>
          <a:xfrm>
            <a:off x="3028950" y="6356350"/>
            <a:ext cx="30861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dirty="0"/>
          </a:p>
        </p:txBody>
      </p:sp>
      <p:sp>
        <p:nvSpPr>
          <p:cNvPr id="12" name="Slide Number Placeholder 3"/>
          <p:cNvSpPr>
            <a:spLocks noGrp="1"/>
          </p:cNvSpPr>
          <p:nvPr>
            <p:ph type="sldNum" sz="quarter" idx="12"/>
          </p:nvPr>
        </p:nvSpPr>
        <p:spPr>
          <a:xfrm>
            <a:off x="6457950" y="6356350"/>
            <a:ext cx="2057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5E581BB8-B503-CB46-A81C-7A11F5EFDA23}" type="slidenum">
              <a:rPr lang="en-US" altLang="x-none"/>
              <a:pPr>
                <a:defRPr/>
              </a:pPr>
              <a:t>‹#›</a:t>
            </a:fld>
            <a:endParaRPr lang="en-US" altLang="x-none" dirty="0"/>
          </a:p>
        </p:txBody>
      </p:sp>
    </p:spTree>
    <p:extLst>
      <p:ext uri="{BB962C8B-B14F-4D97-AF65-F5344CB8AC3E}">
        <p14:creationId xmlns:p14="http://schemas.microsoft.com/office/powerpoint/2010/main" val="19753229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1_Colored Background">
    <p:spTree>
      <p:nvGrpSpPr>
        <p:cNvPr id="1" name=""/>
        <p:cNvGrpSpPr/>
        <p:nvPr/>
      </p:nvGrpSpPr>
      <p:grpSpPr>
        <a:xfrm>
          <a:off x="0" y="0"/>
          <a:ext cx="0" cy="0"/>
          <a:chOff x="0" y="0"/>
          <a:chExt cx="0" cy="0"/>
        </a:xfrm>
      </p:grpSpPr>
      <p:sp>
        <p:nvSpPr>
          <p:cNvPr id="2" name="Text Placeholder 2"/>
          <p:cNvSpPr txBox="1">
            <a:spLocks/>
          </p:cNvSpPr>
          <p:nvPr/>
        </p:nvSpPr>
        <p:spPr>
          <a:xfrm>
            <a:off x="628650" y="6400800"/>
            <a:ext cx="7886700" cy="387350"/>
          </a:xfrm>
          <a:prstGeom prst="rect">
            <a:avLst/>
          </a:prstGeom>
        </p:spPr>
        <p:txBody>
          <a:bodyPr anchor="b"/>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200" b="1" dirty="0">
                <a:solidFill>
                  <a:srgbClr val="262A63"/>
                </a:solidFill>
                <a:latin typeface="Arial" panose="020B0604020202020204" pitchFamily="34" charset="0"/>
                <a:hlinkClick r:id="rId2"/>
              </a:rPr>
              <a:t>www.FLDOE.org</a:t>
            </a:r>
            <a:endParaRPr lang="en-US" sz="1200" b="1" dirty="0">
              <a:solidFill>
                <a:srgbClr val="262A63"/>
              </a:solidFill>
              <a:latin typeface="Arial" panose="020B0604020202020204" pitchFamily="34" charset="0"/>
            </a:endParaRPr>
          </a:p>
        </p:txBody>
      </p:sp>
      <p:cxnSp>
        <p:nvCxnSpPr>
          <p:cNvPr id="3" name="Straight Connector 2"/>
          <p:cNvCxnSpPr/>
          <p:nvPr/>
        </p:nvCxnSpPr>
        <p:spPr>
          <a:xfrm flipH="1">
            <a:off x="0" y="6711950"/>
            <a:ext cx="3657600" cy="0"/>
          </a:xfrm>
          <a:prstGeom prst="line">
            <a:avLst/>
          </a:prstGeom>
          <a:ln w="12700">
            <a:solidFill>
              <a:srgbClr val="CD9D2C"/>
            </a:solidFill>
          </a:ln>
        </p:spPr>
        <p:style>
          <a:lnRef idx="1">
            <a:schemeClr val="accent1"/>
          </a:lnRef>
          <a:fillRef idx="0">
            <a:schemeClr val="accent1"/>
          </a:fillRef>
          <a:effectRef idx="0">
            <a:schemeClr val="accent1"/>
          </a:effectRef>
          <a:fontRef idx="minor">
            <a:schemeClr val="tx1"/>
          </a:fontRef>
        </p:style>
      </p:cxnSp>
      <p:pic>
        <p:nvPicPr>
          <p:cNvPr id="4" name="Picture 1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3284538" y="19050"/>
            <a:ext cx="2574925" cy="863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cxnSp>
        <p:nvCxnSpPr>
          <p:cNvPr id="5" name="Straight Connector 4"/>
          <p:cNvCxnSpPr/>
          <p:nvPr/>
        </p:nvCxnSpPr>
        <p:spPr>
          <a:xfrm flipH="1">
            <a:off x="0" y="442913"/>
            <a:ext cx="3101975" cy="0"/>
          </a:xfrm>
          <a:prstGeom prst="line">
            <a:avLst/>
          </a:prstGeom>
          <a:ln w="63500">
            <a:solidFill>
              <a:srgbClr val="262A63"/>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6038850" y="442913"/>
            <a:ext cx="3105150" cy="0"/>
          </a:xfrm>
          <a:prstGeom prst="line">
            <a:avLst/>
          </a:prstGeom>
          <a:ln w="63500">
            <a:solidFill>
              <a:srgbClr val="262A63"/>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5486400" y="6711950"/>
            <a:ext cx="3657600" cy="0"/>
          </a:xfrm>
          <a:prstGeom prst="line">
            <a:avLst/>
          </a:prstGeom>
          <a:ln w="12700">
            <a:solidFill>
              <a:srgbClr val="CD9D2C"/>
            </a:solidFill>
          </a:ln>
        </p:spPr>
        <p:style>
          <a:lnRef idx="1">
            <a:schemeClr val="accent1"/>
          </a:lnRef>
          <a:fillRef idx="0">
            <a:schemeClr val="accent1"/>
          </a:fillRef>
          <a:effectRef idx="0">
            <a:schemeClr val="accent1"/>
          </a:effectRef>
          <a:fontRef idx="minor">
            <a:schemeClr val="tx1"/>
          </a:fontRef>
        </p:style>
      </p:cxnSp>
      <p:sp>
        <p:nvSpPr>
          <p:cNvPr id="8" name="TextBox 9"/>
          <p:cNvSpPr txBox="1">
            <a:spLocks noChangeArrowheads="1"/>
          </p:cNvSpPr>
          <p:nvPr/>
        </p:nvSpPr>
        <p:spPr bwMode="auto">
          <a:xfrm>
            <a:off x="8628063" y="6324600"/>
            <a:ext cx="479425" cy="338138"/>
          </a:xfrm>
          <a:prstGeom prst="rect">
            <a:avLst/>
          </a:prstGeom>
          <a:noFill/>
          <a:ln>
            <a:noFill/>
          </a:ln>
          <a:extLst/>
        </p:spPr>
        <p:txBody>
          <a:bodyPr>
            <a:spAutoFit/>
          </a:bodyPr>
          <a:lstStyle>
            <a:lvl1pPr eaLnBrk="0" hangingPunct="0">
              <a:defRPr sz="2400">
                <a:solidFill>
                  <a:schemeClr val="tx1"/>
                </a:solidFill>
                <a:latin typeface="Calibri" charset="0"/>
                <a:ea typeface="ＭＳ Ｐゴシック" charset="-128"/>
              </a:defRPr>
            </a:lvl1pPr>
            <a:lvl2pPr marL="742950" indent="-285750" eaLnBrk="0" hangingPunct="0">
              <a:defRPr sz="2400">
                <a:solidFill>
                  <a:schemeClr val="tx1"/>
                </a:solidFill>
                <a:latin typeface="Calibri" charset="0"/>
                <a:ea typeface="ＭＳ Ｐゴシック" charset="-128"/>
              </a:defRPr>
            </a:lvl2pPr>
            <a:lvl3pPr marL="1143000" indent="-228600" eaLnBrk="0" hangingPunct="0">
              <a:defRPr sz="2400">
                <a:solidFill>
                  <a:schemeClr val="tx1"/>
                </a:solidFill>
                <a:latin typeface="Calibri" charset="0"/>
                <a:ea typeface="ＭＳ Ｐゴシック" charset="-128"/>
              </a:defRPr>
            </a:lvl3pPr>
            <a:lvl4pPr marL="1600200" indent="-228600" eaLnBrk="0" hangingPunct="0">
              <a:defRPr sz="2400">
                <a:solidFill>
                  <a:schemeClr val="tx1"/>
                </a:solidFill>
                <a:latin typeface="Calibri" charset="0"/>
                <a:ea typeface="ＭＳ Ｐゴシック" charset="-128"/>
              </a:defRPr>
            </a:lvl4pPr>
            <a:lvl5pPr marL="2057400" indent="-228600" eaLnBrk="0" hangingPunct="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defRPr/>
            </a:pPr>
            <a:fld id="{99A16AAE-5B30-9C4E-8890-0DE8BEAC63FC}" type="slidenum">
              <a:rPr lang="en-US" altLang="x-none" sz="1600" smtClean="0">
                <a:solidFill>
                  <a:srgbClr val="7F7F7F"/>
                </a:solidFill>
              </a:rPr>
              <a:pPr eaLnBrk="1" hangingPunct="1">
                <a:defRPr/>
              </a:pPr>
              <a:t>‹#›</a:t>
            </a:fld>
            <a:endParaRPr lang="en-US" altLang="x-none" sz="1600" dirty="0">
              <a:solidFill>
                <a:srgbClr val="7F7F7F"/>
              </a:solidFill>
            </a:endParaRPr>
          </a:p>
        </p:txBody>
      </p:sp>
      <p:sp>
        <p:nvSpPr>
          <p:cNvPr id="9" name="Rectangle 8"/>
          <p:cNvSpPr/>
          <p:nvPr userDrawn="1"/>
        </p:nvSpPr>
        <p:spPr>
          <a:xfrm>
            <a:off x="0" y="0"/>
            <a:ext cx="9144000" cy="6858000"/>
          </a:xfrm>
          <a:prstGeom prst="rect">
            <a:avLst/>
          </a:prstGeom>
          <a:solidFill>
            <a:srgbClr val="9CB6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0" name="Date Placeholder 1"/>
          <p:cNvSpPr>
            <a:spLocks noGrp="1"/>
          </p:cNvSpPr>
          <p:nvPr>
            <p:ph type="dt" sz="half" idx="10"/>
          </p:nvPr>
        </p:nvSpPr>
        <p:spPr>
          <a:xfrm>
            <a:off x="628650" y="6356350"/>
            <a:ext cx="2057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8632AA90-6A99-0C4A-B70D-252D7B2CBE73}" type="datetimeFigureOut">
              <a:rPr lang="en-US" altLang="x-none"/>
              <a:pPr>
                <a:defRPr/>
              </a:pPr>
              <a:t>5/11/18</a:t>
            </a:fld>
            <a:endParaRPr lang="en-US" altLang="x-none" dirty="0"/>
          </a:p>
        </p:txBody>
      </p:sp>
      <p:sp>
        <p:nvSpPr>
          <p:cNvPr id="11" name="Footer Placeholder 2"/>
          <p:cNvSpPr>
            <a:spLocks noGrp="1"/>
          </p:cNvSpPr>
          <p:nvPr>
            <p:ph type="ftr" sz="quarter" idx="11"/>
          </p:nvPr>
        </p:nvSpPr>
        <p:spPr>
          <a:xfrm>
            <a:off x="3028950" y="6356350"/>
            <a:ext cx="30861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dirty="0"/>
          </a:p>
        </p:txBody>
      </p:sp>
      <p:sp>
        <p:nvSpPr>
          <p:cNvPr id="12" name="Slide Number Placeholder 3"/>
          <p:cNvSpPr>
            <a:spLocks noGrp="1"/>
          </p:cNvSpPr>
          <p:nvPr>
            <p:ph type="sldNum" sz="quarter" idx="12"/>
          </p:nvPr>
        </p:nvSpPr>
        <p:spPr>
          <a:xfrm>
            <a:off x="6457950" y="6356350"/>
            <a:ext cx="2057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749EB519-EE65-5F43-A238-957A5D6EE943}" type="slidenum">
              <a:rPr lang="en-US" altLang="x-none"/>
              <a:pPr>
                <a:defRPr/>
              </a:pPr>
              <a:t>‹#›</a:t>
            </a:fld>
            <a:endParaRPr lang="en-US" altLang="x-none" dirty="0"/>
          </a:p>
        </p:txBody>
      </p:sp>
    </p:spTree>
    <p:extLst>
      <p:ext uri="{BB962C8B-B14F-4D97-AF65-F5344CB8AC3E}">
        <p14:creationId xmlns:p14="http://schemas.microsoft.com/office/powerpoint/2010/main" val="13034073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reserve="1">
  <p:cSld name="2_Colored Background">
    <p:spTree>
      <p:nvGrpSpPr>
        <p:cNvPr id="1" name=""/>
        <p:cNvGrpSpPr/>
        <p:nvPr/>
      </p:nvGrpSpPr>
      <p:grpSpPr>
        <a:xfrm>
          <a:off x="0" y="0"/>
          <a:ext cx="0" cy="0"/>
          <a:chOff x="0" y="0"/>
          <a:chExt cx="0" cy="0"/>
        </a:xfrm>
      </p:grpSpPr>
      <p:sp>
        <p:nvSpPr>
          <p:cNvPr id="2" name="Text Placeholder 2"/>
          <p:cNvSpPr txBox="1">
            <a:spLocks/>
          </p:cNvSpPr>
          <p:nvPr/>
        </p:nvSpPr>
        <p:spPr>
          <a:xfrm>
            <a:off x="628650" y="6400800"/>
            <a:ext cx="7886700" cy="387350"/>
          </a:xfrm>
          <a:prstGeom prst="rect">
            <a:avLst/>
          </a:prstGeom>
        </p:spPr>
        <p:txBody>
          <a:bodyPr anchor="b"/>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200" b="1" dirty="0">
                <a:solidFill>
                  <a:srgbClr val="262A63"/>
                </a:solidFill>
                <a:latin typeface="Arial" panose="020B0604020202020204" pitchFamily="34" charset="0"/>
                <a:hlinkClick r:id="rId2"/>
              </a:rPr>
              <a:t>www.FLDOE.org</a:t>
            </a:r>
            <a:endParaRPr lang="en-US" sz="1200" b="1" dirty="0">
              <a:solidFill>
                <a:srgbClr val="262A63"/>
              </a:solidFill>
              <a:latin typeface="Arial" panose="020B0604020202020204" pitchFamily="34" charset="0"/>
            </a:endParaRPr>
          </a:p>
        </p:txBody>
      </p:sp>
      <p:cxnSp>
        <p:nvCxnSpPr>
          <p:cNvPr id="3" name="Straight Connector 2"/>
          <p:cNvCxnSpPr/>
          <p:nvPr/>
        </p:nvCxnSpPr>
        <p:spPr>
          <a:xfrm flipH="1">
            <a:off x="0" y="6711950"/>
            <a:ext cx="3657600" cy="0"/>
          </a:xfrm>
          <a:prstGeom prst="line">
            <a:avLst/>
          </a:prstGeom>
          <a:ln w="12700">
            <a:solidFill>
              <a:srgbClr val="CD9D2C"/>
            </a:solidFill>
          </a:ln>
        </p:spPr>
        <p:style>
          <a:lnRef idx="1">
            <a:schemeClr val="accent1"/>
          </a:lnRef>
          <a:fillRef idx="0">
            <a:schemeClr val="accent1"/>
          </a:fillRef>
          <a:effectRef idx="0">
            <a:schemeClr val="accent1"/>
          </a:effectRef>
          <a:fontRef idx="minor">
            <a:schemeClr val="tx1"/>
          </a:fontRef>
        </p:style>
      </p:cxnSp>
      <p:pic>
        <p:nvPicPr>
          <p:cNvPr id="4" name="Picture 1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3284538" y="19050"/>
            <a:ext cx="2574925" cy="863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cxnSp>
        <p:nvCxnSpPr>
          <p:cNvPr id="5" name="Straight Connector 4"/>
          <p:cNvCxnSpPr/>
          <p:nvPr/>
        </p:nvCxnSpPr>
        <p:spPr>
          <a:xfrm flipH="1">
            <a:off x="0" y="442913"/>
            <a:ext cx="3101975" cy="0"/>
          </a:xfrm>
          <a:prstGeom prst="line">
            <a:avLst/>
          </a:prstGeom>
          <a:ln w="63500">
            <a:solidFill>
              <a:srgbClr val="262A63"/>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6038850" y="442913"/>
            <a:ext cx="3105150" cy="0"/>
          </a:xfrm>
          <a:prstGeom prst="line">
            <a:avLst/>
          </a:prstGeom>
          <a:ln w="63500">
            <a:solidFill>
              <a:srgbClr val="262A63"/>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5486400" y="6711950"/>
            <a:ext cx="3657600" cy="0"/>
          </a:xfrm>
          <a:prstGeom prst="line">
            <a:avLst/>
          </a:prstGeom>
          <a:ln w="12700">
            <a:solidFill>
              <a:srgbClr val="CD9D2C"/>
            </a:solidFill>
          </a:ln>
        </p:spPr>
        <p:style>
          <a:lnRef idx="1">
            <a:schemeClr val="accent1"/>
          </a:lnRef>
          <a:fillRef idx="0">
            <a:schemeClr val="accent1"/>
          </a:fillRef>
          <a:effectRef idx="0">
            <a:schemeClr val="accent1"/>
          </a:effectRef>
          <a:fontRef idx="minor">
            <a:schemeClr val="tx1"/>
          </a:fontRef>
        </p:style>
      </p:cxnSp>
      <p:sp>
        <p:nvSpPr>
          <p:cNvPr id="8" name="TextBox 9"/>
          <p:cNvSpPr txBox="1">
            <a:spLocks noChangeArrowheads="1"/>
          </p:cNvSpPr>
          <p:nvPr/>
        </p:nvSpPr>
        <p:spPr bwMode="auto">
          <a:xfrm>
            <a:off x="8628063" y="6324600"/>
            <a:ext cx="479425" cy="338138"/>
          </a:xfrm>
          <a:prstGeom prst="rect">
            <a:avLst/>
          </a:prstGeom>
          <a:noFill/>
          <a:ln>
            <a:noFill/>
          </a:ln>
          <a:extLst/>
        </p:spPr>
        <p:txBody>
          <a:bodyPr>
            <a:spAutoFit/>
          </a:bodyPr>
          <a:lstStyle>
            <a:lvl1pPr eaLnBrk="0" hangingPunct="0">
              <a:defRPr sz="2400">
                <a:solidFill>
                  <a:schemeClr val="tx1"/>
                </a:solidFill>
                <a:latin typeface="Calibri" charset="0"/>
                <a:ea typeface="ＭＳ Ｐゴシック" charset="-128"/>
              </a:defRPr>
            </a:lvl1pPr>
            <a:lvl2pPr marL="742950" indent="-285750" eaLnBrk="0" hangingPunct="0">
              <a:defRPr sz="2400">
                <a:solidFill>
                  <a:schemeClr val="tx1"/>
                </a:solidFill>
                <a:latin typeface="Calibri" charset="0"/>
                <a:ea typeface="ＭＳ Ｐゴシック" charset="-128"/>
              </a:defRPr>
            </a:lvl2pPr>
            <a:lvl3pPr marL="1143000" indent="-228600" eaLnBrk="0" hangingPunct="0">
              <a:defRPr sz="2400">
                <a:solidFill>
                  <a:schemeClr val="tx1"/>
                </a:solidFill>
                <a:latin typeface="Calibri" charset="0"/>
                <a:ea typeface="ＭＳ Ｐゴシック" charset="-128"/>
              </a:defRPr>
            </a:lvl3pPr>
            <a:lvl4pPr marL="1600200" indent="-228600" eaLnBrk="0" hangingPunct="0">
              <a:defRPr sz="2400">
                <a:solidFill>
                  <a:schemeClr val="tx1"/>
                </a:solidFill>
                <a:latin typeface="Calibri" charset="0"/>
                <a:ea typeface="ＭＳ Ｐゴシック" charset="-128"/>
              </a:defRPr>
            </a:lvl4pPr>
            <a:lvl5pPr marL="2057400" indent="-228600" eaLnBrk="0" hangingPunct="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defRPr/>
            </a:pPr>
            <a:fld id="{827F8DEE-7C65-5245-9A45-356ADC67B82B}" type="slidenum">
              <a:rPr lang="en-US" altLang="x-none" sz="1600" smtClean="0">
                <a:solidFill>
                  <a:srgbClr val="7F7F7F"/>
                </a:solidFill>
              </a:rPr>
              <a:pPr eaLnBrk="1" hangingPunct="1">
                <a:defRPr/>
              </a:pPr>
              <a:t>‹#›</a:t>
            </a:fld>
            <a:endParaRPr lang="en-US" altLang="x-none" sz="1600" dirty="0">
              <a:solidFill>
                <a:srgbClr val="7F7F7F"/>
              </a:solidFill>
            </a:endParaRPr>
          </a:p>
        </p:txBody>
      </p:sp>
      <p:sp>
        <p:nvSpPr>
          <p:cNvPr id="9" name="Rectangle 8"/>
          <p:cNvSpPr/>
          <p:nvPr userDrawn="1"/>
        </p:nvSpPr>
        <p:spPr>
          <a:xfrm>
            <a:off x="0" y="0"/>
            <a:ext cx="9144000" cy="6858000"/>
          </a:xfrm>
          <a:prstGeom prst="rect">
            <a:avLst/>
          </a:prstGeom>
          <a:solidFill>
            <a:srgbClr val="262A6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0" name="Date Placeholder 1"/>
          <p:cNvSpPr>
            <a:spLocks noGrp="1"/>
          </p:cNvSpPr>
          <p:nvPr>
            <p:ph type="dt" sz="half" idx="10"/>
          </p:nvPr>
        </p:nvSpPr>
        <p:spPr>
          <a:xfrm>
            <a:off x="628650" y="6356350"/>
            <a:ext cx="2057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70F9D106-089D-6640-B1B2-2B9E461757A7}" type="datetimeFigureOut">
              <a:rPr lang="en-US" altLang="x-none"/>
              <a:pPr>
                <a:defRPr/>
              </a:pPr>
              <a:t>5/11/18</a:t>
            </a:fld>
            <a:endParaRPr lang="en-US" altLang="x-none" dirty="0"/>
          </a:p>
        </p:txBody>
      </p:sp>
      <p:sp>
        <p:nvSpPr>
          <p:cNvPr id="11" name="Footer Placeholder 2"/>
          <p:cNvSpPr>
            <a:spLocks noGrp="1"/>
          </p:cNvSpPr>
          <p:nvPr>
            <p:ph type="ftr" sz="quarter" idx="11"/>
          </p:nvPr>
        </p:nvSpPr>
        <p:spPr>
          <a:xfrm>
            <a:off x="3028950" y="6356350"/>
            <a:ext cx="30861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dirty="0"/>
          </a:p>
        </p:txBody>
      </p:sp>
      <p:sp>
        <p:nvSpPr>
          <p:cNvPr id="12" name="Slide Number Placeholder 3"/>
          <p:cNvSpPr>
            <a:spLocks noGrp="1"/>
          </p:cNvSpPr>
          <p:nvPr>
            <p:ph type="sldNum" sz="quarter" idx="12"/>
          </p:nvPr>
        </p:nvSpPr>
        <p:spPr>
          <a:xfrm>
            <a:off x="6457950" y="6356350"/>
            <a:ext cx="2057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EE7B86F4-2772-F644-9390-E2828F5BDE8F}" type="slidenum">
              <a:rPr lang="en-US" altLang="x-none"/>
              <a:pPr>
                <a:defRPr/>
              </a:pPr>
              <a:t>‹#›</a:t>
            </a:fld>
            <a:endParaRPr lang="en-US" altLang="x-none" dirty="0"/>
          </a:p>
        </p:txBody>
      </p:sp>
    </p:spTree>
    <p:extLst>
      <p:ext uri="{BB962C8B-B14F-4D97-AF65-F5344CB8AC3E}">
        <p14:creationId xmlns:p14="http://schemas.microsoft.com/office/powerpoint/2010/main" val="20349051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blank" preserve="1">
  <p:cSld name="3_Colored Background">
    <p:spTree>
      <p:nvGrpSpPr>
        <p:cNvPr id="1" name=""/>
        <p:cNvGrpSpPr/>
        <p:nvPr/>
      </p:nvGrpSpPr>
      <p:grpSpPr>
        <a:xfrm>
          <a:off x="0" y="0"/>
          <a:ext cx="0" cy="0"/>
          <a:chOff x="0" y="0"/>
          <a:chExt cx="0" cy="0"/>
        </a:xfrm>
      </p:grpSpPr>
      <p:sp>
        <p:nvSpPr>
          <p:cNvPr id="2" name="Text Placeholder 2"/>
          <p:cNvSpPr txBox="1">
            <a:spLocks/>
          </p:cNvSpPr>
          <p:nvPr/>
        </p:nvSpPr>
        <p:spPr>
          <a:xfrm>
            <a:off x="628650" y="6400800"/>
            <a:ext cx="7886700" cy="387350"/>
          </a:xfrm>
          <a:prstGeom prst="rect">
            <a:avLst/>
          </a:prstGeom>
        </p:spPr>
        <p:txBody>
          <a:bodyPr anchor="b"/>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200" b="1" dirty="0">
                <a:solidFill>
                  <a:srgbClr val="262A63"/>
                </a:solidFill>
                <a:latin typeface="Arial" panose="020B0604020202020204" pitchFamily="34" charset="0"/>
                <a:hlinkClick r:id="rId2"/>
              </a:rPr>
              <a:t>www.FLDOE.org</a:t>
            </a:r>
            <a:endParaRPr lang="en-US" sz="1200" b="1" dirty="0">
              <a:solidFill>
                <a:srgbClr val="262A63"/>
              </a:solidFill>
              <a:latin typeface="Arial" panose="020B0604020202020204" pitchFamily="34" charset="0"/>
            </a:endParaRPr>
          </a:p>
        </p:txBody>
      </p:sp>
      <p:cxnSp>
        <p:nvCxnSpPr>
          <p:cNvPr id="3" name="Straight Connector 2"/>
          <p:cNvCxnSpPr/>
          <p:nvPr/>
        </p:nvCxnSpPr>
        <p:spPr>
          <a:xfrm flipH="1">
            <a:off x="0" y="6711950"/>
            <a:ext cx="3657600" cy="0"/>
          </a:xfrm>
          <a:prstGeom prst="line">
            <a:avLst/>
          </a:prstGeom>
          <a:ln w="12700">
            <a:solidFill>
              <a:srgbClr val="CD9D2C"/>
            </a:solidFill>
          </a:ln>
        </p:spPr>
        <p:style>
          <a:lnRef idx="1">
            <a:schemeClr val="accent1"/>
          </a:lnRef>
          <a:fillRef idx="0">
            <a:schemeClr val="accent1"/>
          </a:fillRef>
          <a:effectRef idx="0">
            <a:schemeClr val="accent1"/>
          </a:effectRef>
          <a:fontRef idx="minor">
            <a:schemeClr val="tx1"/>
          </a:fontRef>
        </p:style>
      </p:cxnSp>
      <p:pic>
        <p:nvPicPr>
          <p:cNvPr id="4" name="Picture 1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3284538" y="19050"/>
            <a:ext cx="2574925" cy="863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cxnSp>
        <p:nvCxnSpPr>
          <p:cNvPr id="5" name="Straight Connector 4"/>
          <p:cNvCxnSpPr/>
          <p:nvPr/>
        </p:nvCxnSpPr>
        <p:spPr>
          <a:xfrm flipH="1">
            <a:off x="0" y="442913"/>
            <a:ext cx="3101975" cy="0"/>
          </a:xfrm>
          <a:prstGeom prst="line">
            <a:avLst/>
          </a:prstGeom>
          <a:ln w="63500">
            <a:solidFill>
              <a:srgbClr val="262A63"/>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6038850" y="442913"/>
            <a:ext cx="3105150" cy="0"/>
          </a:xfrm>
          <a:prstGeom prst="line">
            <a:avLst/>
          </a:prstGeom>
          <a:ln w="63500">
            <a:solidFill>
              <a:srgbClr val="262A63"/>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5486400" y="6711950"/>
            <a:ext cx="3657600" cy="0"/>
          </a:xfrm>
          <a:prstGeom prst="line">
            <a:avLst/>
          </a:prstGeom>
          <a:ln w="12700">
            <a:solidFill>
              <a:srgbClr val="CD9D2C"/>
            </a:solidFill>
          </a:ln>
        </p:spPr>
        <p:style>
          <a:lnRef idx="1">
            <a:schemeClr val="accent1"/>
          </a:lnRef>
          <a:fillRef idx="0">
            <a:schemeClr val="accent1"/>
          </a:fillRef>
          <a:effectRef idx="0">
            <a:schemeClr val="accent1"/>
          </a:effectRef>
          <a:fontRef idx="minor">
            <a:schemeClr val="tx1"/>
          </a:fontRef>
        </p:style>
      </p:cxnSp>
      <p:sp>
        <p:nvSpPr>
          <p:cNvPr id="8" name="TextBox 9"/>
          <p:cNvSpPr txBox="1">
            <a:spLocks noChangeArrowheads="1"/>
          </p:cNvSpPr>
          <p:nvPr/>
        </p:nvSpPr>
        <p:spPr bwMode="auto">
          <a:xfrm>
            <a:off x="8628063" y="6324600"/>
            <a:ext cx="479425" cy="338138"/>
          </a:xfrm>
          <a:prstGeom prst="rect">
            <a:avLst/>
          </a:prstGeom>
          <a:noFill/>
          <a:ln>
            <a:noFill/>
          </a:ln>
          <a:extLst/>
        </p:spPr>
        <p:txBody>
          <a:bodyPr>
            <a:spAutoFit/>
          </a:bodyPr>
          <a:lstStyle>
            <a:lvl1pPr eaLnBrk="0" hangingPunct="0">
              <a:defRPr sz="2400">
                <a:solidFill>
                  <a:schemeClr val="tx1"/>
                </a:solidFill>
                <a:latin typeface="Calibri" charset="0"/>
                <a:ea typeface="ＭＳ Ｐゴシック" charset="-128"/>
              </a:defRPr>
            </a:lvl1pPr>
            <a:lvl2pPr marL="742950" indent="-285750" eaLnBrk="0" hangingPunct="0">
              <a:defRPr sz="2400">
                <a:solidFill>
                  <a:schemeClr val="tx1"/>
                </a:solidFill>
                <a:latin typeface="Calibri" charset="0"/>
                <a:ea typeface="ＭＳ Ｐゴシック" charset="-128"/>
              </a:defRPr>
            </a:lvl2pPr>
            <a:lvl3pPr marL="1143000" indent="-228600" eaLnBrk="0" hangingPunct="0">
              <a:defRPr sz="2400">
                <a:solidFill>
                  <a:schemeClr val="tx1"/>
                </a:solidFill>
                <a:latin typeface="Calibri" charset="0"/>
                <a:ea typeface="ＭＳ Ｐゴシック" charset="-128"/>
              </a:defRPr>
            </a:lvl3pPr>
            <a:lvl4pPr marL="1600200" indent="-228600" eaLnBrk="0" hangingPunct="0">
              <a:defRPr sz="2400">
                <a:solidFill>
                  <a:schemeClr val="tx1"/>
                </a:solidFill>
                <a:latin typeface="Calibri" charset="0"/>
                <a:ea typeface="ＭＳ Ｐゴシック" charset="-128"/>
              </a:defRPr>
            </a:lvl4pPr>
            <a:lvl5pPr marL="2057400" indent="-228600" eaLnBrk="0" hangingPunct="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defRPr/>
            </a:pPr>
            <a:fld id="{71F619EC-B987-2B48-9C36-7510192759D1}" type="slidenum">
              <a:rPr lang="en-US" altLang="x-none" sz="1600" smtClean="0">
                <a:solidFill>
                  <a:srgbClr val="7F7F7F"/>
                </a:solidFill>
              </a:rPr>
              <a:pPr eaLnBrk="1" hangingPunct="1">
                <a:defRPr/>
              </a:pPr>
              <a:t>‹#›</a:t>
            </a:fld>
            <a:endParaRPr lang="en-US" altLang="x-none" sz="1600" dirty="0">
              <a:solidFill>
                <a:srgbClr val="7F7F7F"/>
              </a:solidFill>
            </a:endParaRPr>
          </a:p>
        </p:txBody>
      </p:sp>
      <p:sp>
        <p:nvSpPr>
          <p:cNvPr id="9" name="Rectangle 8"/>
          <p:cNvSpPr/>
          <p:nvPr userDrawn="1"/>
        </p:nvSpPr>
        <p:spPr>
          <a:xfrm>
            <a:off x="0" y="0"/>
            <a:ext cx="9144000" cy="6858000"/>
          </a:xfrm>
          <a:prstGeom prst="rect">
            <a:avLst/>
          </a:prstGeom>
          <a:solidFill>
            <a:srgbClr val="0068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0" name="Date Placeholder 1"/>
          <p:cNvSpPr>
            <a:spLocks noGrp="1"/>
          </p:cNvSpPr>
          <p:nvPr>
            <p:ph type="dt" sz="half" idx="10"/>
          </p:nvPr>
        </p:nvSpPr>
        <p:spPr>
          <a:xfrm>
            <a:off x="628650" y="6356350"/>
            <a:ext cx="2057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E587A7C3-3B49-9747-916C-E530D2BC2E2C}" type="datetimeFigureOut">
              <a:rPr lang="en-US" altLang="x-none"/>
              <a:pPr>
                <a:defRPr/>
              </a:pPr>
              <a:t>5/11/18</a:t>
            </a:fld>
            <a:endParaRPr lang="en-US" altLang="x-none" dirty="0"/>
          </a:p>
        </p:txBody>
      </p:sp>
      <p:sp>
        <p:nvSpPr>
          <p:cNvPr id="11" name="Footer Placeholder 2"/>
          <p:cNvSpPr>
            <a:spLocks noGrp="1"/>
          </p:cNvSpPr>
          <p:nvPr>
            <p:ph type="ftr" sz="quarter" idx="11"/>
          </p:nvPr>
        </p:nvSpPr>
        <p:spPr>
          <a:xfrm>
            <a:off x="3028950" y="6356350"/>
            <a:ext cx="30861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dirty="0"/>
          </a:p>
        </p:txBody>
      </p:sp>
      <p:sp>
        <p:nvSpPr>
          <p:cNvPr id="12" name="Slide Number Placeholder 3"/>
          <p:cNvSpPr>
            <a:spLocks noGrp="1"/>
          </p:cNvSpPr>
          <p:nvPr>
            <p:ph type="sldNum" sz="quarter" idx="12"/>
          </p:nvPr>
        </p:nvSpPr>
        <p:spPr>
          <a:xfrm>
            <a:off x="6457950" y="6356350"/>
            <a:ext cx="2057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C7962FAE-A626-0A47-958B-DF8DD4AB547D}" type="slidenum">
              <a:rPr lang="en-US" altLang="x-none"/>
              <a:pPr>
                <a:defRPr/>
              </a:pPr>
              <a:t>‹#›</a:t>
            </a:fld>
            <a:endParaRPr lang="en-US" altLang="x-none" dirty="0"/>
          </a:p>
        </p:txBody>
      </p:sp>
    </p:spTree>
    <p:extLst>
      <p:ext uri="{BB962C8B-B14F-4D97-AF65-F5344CB8AC3E}">
        <p14:creationId xmlns:p14="http://schemas.microsoft.com/office/powerpoint/2010/main" val="19741473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blank" preserve="1">
  <p:cSld name="4_Colored Background">
    <p:spTree>
      <p:nvGrpSpPr>
        <p:cNvPr id="1" name=""/>
        <p:cNvGrpSpPr/>
        <p:nvPr/>
      </p:nvGrpSpPr>
      <p:grpSpPr>
        <a:xfrm>
          <a:off x="0" y="0"/>
          <a:ext cx="0" cy="0"/>
          <a:chOff x="0" y="0"/>
          <a:chExt cx="0" cy="0"/>
        </a:xfrm>
      </p:grpSpPr>
      <p:sp>
        <p:nvSpPr>
          <p:cNvPr id="2" name="Text Placeholder 2"/>
          <p:cNvSpPr txBox="1">
            <a:spLocks/>
          </p:cNvSpPr>
          <p:nvPr/>
        </p:nvSpPr>
        <p:spPr>
          <a:xfrm>
            <a:off x="628650" y="6400800"/>
            <a:ext cx="7886700" cy="387350"/>
          </a:xfrm>
          <a:prstGeom prst="rect">
            <a:avLst/>
          </a:prstGeom>
        </p:spPr>
        <p:txBody>
          <a:bodyPr anchor="b"/>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200" b="1" dirty="0">
                <a:solidFill>
                  <a:srgbClr val="262A63"/>
                </a:solidFill>
                <a:latin typeface="Arial" panose="020B0604020202020204" pitchFamily="34" charset="0"/>
                <a:hlinkClick r:id="rId2"/>
              </a:rPr>
              <a:t>www.FLDOE.org</a:t>
            </a:r>
            <a:endParaRPr lang="en-US" sz="1200" b="1" dirty="0">
              <a:solidFill>
                <a:srgbClr val="262A63"/>
              </a:solidFill>
              <a:latin typeface="Arial" panose="020B0604020202020204" pitchFamily="34" charset="0"/>
            </a:endParaRPr>
          </a:p>
        </p:txBody>
      </p:sp>
      <p:cxnSp>
        <p:nvCxnSpPr>
          <p:cNvPr id="3" name="Straight Connector 2"/>
          <p:cNvCxnSpPr/>
          <p:nvPr/>
        </p:nvCxnSpPr>
        <p:spPr>
          <a:xfrm flipH="1">
            <a:off x="0" y="6711950"/>
            <a:ext cx="3657600" cy="0"/>
          </a:xfrm>
          <a:prstGeom prst="line">
            <a:avLst/>
          </a:prstGeom>
          <a:ln w="12700">
            <a:solidFill>
              <a:srgbClr val="CD9D2C"/>
            </a:solidFill>
          </a:ln>
        </p:spPr>
        <p:style>
          <a:lnRef idx="1">
            <a:schemeClr val="accent1"/>
          </a:lnRef>
          <a:fillRef idx="0">
            <a:schemeClr val="accent1"/>
          </a:fillRef>
          <a:effectRef idx="0">
            <a:schemeClr val="accent1"/>
          </a:effectRef>
          <a:fontRef idx="minor">
            <a:schemeClr val="tx1"/>
          </a:fontRef>
        </p:style>
      </p:cxnSp>
      <p:pic>
        <p:nvPicPr>
          <p:cNvPr id="4" name="Picture 1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3284538" y="19050"/>
            <a:ext cx="2574925" cy="863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cxnSp>
        <p:nvCxnSpPr>
          <p:cNvPr id="5" name="Straight Connector 4"/>
          <p:cNvCxnSpPr/>
          <p:nvPr/>
        </p:nvCxnSpPr>
        <p:spPr>
          <a:xfrm flipH="1">
            <a:off x="0" y="442913"/>
            <a:ext cx="3101975" cy="0"/>
          </a:xfrm>
          <a:prstGeom prst="line">
            <a:avLst/>
          </a:prstGeom>
          <a:ln w="63500">
            <a:solidFill>
              <a:srgbClr val="262A63"/>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6038850" y="442913"/>
            <a:ext cx="3105150" cy="0"/>
          </a:xfrm>
          <a:prstGeom prst="line">
            <a:avLst/>
          </a:prstGeom>
          <a:ln w="63500">
            <a:solidFill>
              <a:srgbClr val="262A63"/>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5486400" y="6711950"/>
            <a:ext cx="3657600" cy="0"/>
          </a:xfrm>
          <a:prstGeom prst="line">
            <a:avLst/>
          </a:prstGeom>
          <a:ln w="12700">
            <a:solidFill>
              <a:srgbClr val="CD9D2C"/>
            </a:solidFill>
          </a:ln>
        </p:spPr>
        <p:style>
          <a:lnRef idx="1">
            <a:schemeClr val="accent1"/>
          </a:lnRef>
          <a:fillRef idx="0">
            <a:schemeClr val="accent1"/>
          </a:fillRef>
          <a:effectRef idx="0">
            <a:schemeClr val="accent1"/>
          </a:effectRef>
          <a:fontRef idx="minor">
            <a:schemeClr val="tx1"/>
          </a:fontRef>
        </p:style>
      </p:cxnSp>
      <p:sp>
        <p:nvSpPr>
          <p:cNvPr id="8" name="TextBox 9"/>
          <p:cNvSpPr txBox="1">
            <a:spLocks noChangeArrowheads="1"/>
          </p:cNvSpPr>
          <p:nvPr/>
        </p:nvSpPr>
        <p:spPr bwMode="auto">
          <a:xfrm>
            <a:off x="8628063" y="6324600"/>
            <a:ext cx="479425" cy="338138"/>
          </a:xfrm>
          <a:prstGeom prst="rect">
            <a:avLst/>
          </a:prstGeom>
          <a:noFill/>
          <a:ln>
            <a:noFill/>
          </a:ln>
          <a:extLst/>
        </p:spPr>
        <p:txBody>
          <a:bodyPr>
            <a:spAutoFit/>
          </a:bodyPr>
          <a:lstStyle>
            <a:lvl1pPr eaLnBrk="0" hangingPunct="0">
              <a:defRPr sz="2400">
                <a:solidFill>
                  <a:schemeClr val="tx1"/>
                </a:solidFill>
                <a:latin typeface="Calibri" charset="0"/>
                <a:ea typeface="ＭＳ Ｐゴシック" charset="-128"/>
              </a:defRPr>
            </a:lvl1pPr>
            <a:lvl2pPr marL="742950" indent="-285750" eaLnBrk="0" hangingPunct="0">
              <a:defRPr sz="2400">
                <a:solidFill>
                  <a:schemeClr val="tx1"/>
                </a:solidFill>
                <a:latin typeface="Calibri" charset="0"/>
                <a:ea typeface="ＭＳ Ｐゴシック" charset="-128"/>
              </a:defRPr>
            </a:lvl2pPr>
            <a:lvl3pPr marL="1143000" indent="-228600" eaLnBrk="0" hangingPunct="0">
              <a:defRPr sz="2400">
                <a:solidFill>
                  <a:schemeClr val="tx1"/>
                </a:solidFill>
                <a:latin typeface="Calibri" charset="0"/>
                <a:ea typeface="ＭＳ Ｐゴシック" charset="-128"/>
              </a:defRPr>
            </a:lvl3pPr>
            <a:lvl4pPr marL="1600200" indent="-228600" eaLnBrk="0" hangingPunct="0">
              <a:defRPr sz="2400">
                <a:solidFill>
                  <a:schemeClr val="tx1"/>
                </a:solidFill>
                <a:latin typeface="Calibri" charset="0"/>
                <a:ea typeface="ＭＳ Ｐゴシック" charset="-128"/>
              </a:defRPr>
            </a:lvl4pPr>
            <a:lvl5pPr marL="2057400" indent="-228600" eaLnBrk="0" hangingPunct="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defRPr/>
            </a:pPr>
            <a:fld id="{F50E55AE-4EAA-0C48-A009-20886DED37D7}" type="slidenum">
              <a:rPr lang="en-US" altLang="x-none" sz="1600" smtClean="0">
                <a:solidFill>
                  <a:srgbClr val="7F7F7F"/>
                </a:solidFill>
              </a:rPr>
              <a:pPr eaLnBrk="1" hangingPunct="1">
                <a:defRPr/>
              </a:pPr>
              <a:t>‹#›</a:t>
            </a:fld>
            <a:endParaRPr lang="en-US" altLang="x-none" sz="1600" dirty="0">
              <a:solidFill>
                <a:srgbClr val="7F7F7F"/>
              </a:solidFill>
            </a:endParaRPr>
          </a:p>
        </p:txBody>
      </p:sp>
      <p:sp>
        <p:nvSpPr>
          <p:cNvPr id="9" name="Rectangle 8"/>
          <p:cNvSpPr/>
          <p:nvPr userDrawn="1"/>
        </p:nvSpPr>
        <p:spPr>
          <a:xfrm>
            <a:off x="0" y="0"/>
            <a:ext cx="9144000" cy="6858000"/>
          </a:xfrm>
          <a:prstGeom prst="rect">
            <a:avLst/>
          </a:prstGeom>
          <a:solidFill>
            <a:srgbClr val="CD9D2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0" name="Date Placeholder 1"/>
          <p:cNvSpPr>
            <a:spLocks noGrp="1"/>
          </p:cNvSpPr>
          <p:nvPr>
            <p:ph type="dt" sz="half" idx="10"/>
          </p:nvPr>
        </p:nvSpPr>
        <p:spPr>
          <a:xfrm>
            <a:off x="628650" y="6356350"/>
            <a:ext cx="2057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6A2BD252-FDCE-8647-9D7C-E1A6AECB8BE8}" type="datetimeFigureOut">
              <a:rPr lang="en-US" altLang="x-none"/>
              <a:pPr>
                <a:defRPr/>
              </a:pPr>
              <a:t>5/11/18</a:t>
            </a:fld>
            <a:endParaRPr lang="en-US" altLang="x-none" dirty="0"/>
          </a:p>
        </p:txBody>
      </p:sp>
      <p:sp>
        <p:nvSpPr>
          <p:cNvPr id="11" name="Footer Placeholder 2"/>
          <p:cNvSpPr>
            <a:spLocks noGrp="1"/>
          </p:cNvSpPr>
          <p:nvPr>
            <p:ph type="ftr" sz="quarter" idx="11"/>
          </p:nvPr>
        </p:nvSpPr>
        <p:spPr>
          <a:xfrm>
            <a:off x="3028950" y="6356350"/>
            <a:ext cx="30861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dirty="0"/>
          </a:p>
        </p:txBody>
      </p:sp>
      <p:sp>
        <p:nvSpPr>
          <p:cNvPr id="12" name="Slide Number Placeholder 3"/>
          <p:cNvSpPr>
            <a:spLocks noGrp="1"/>
          </p:cNvSpPr>
          <p:nvPr>
            <p:ph type="sldNum" sz="quarter" idx="12"/>
          </p:nvPr>
        </p:nvSpPr>
        <p:spPr>
          <a:xfrm>
            <a:off x="6457950" y="6356350"/>
            <a:ext cx="2057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00D97F3E-DB7A-6E41-B11C-354EBF92D14B}" type="slidenum">
              <a:rPr lang="en-US" altLang="x-none"/>
              <a:pPr>
                <a:defRPr/>
              </a:pPr>
              <a:t>‹#›</a:t>
            </a:fld>
            <a:endParaRPr lang="en-US" altLang="x-none" dirty="0"/>
          </a:p>
        </p:txBody>
      </p:sp>
    </p:spTree>
    <p:extLst>
      <p:ext uri="{BB962C8B-B14F-4D97-AF65-F5344CB8AC3E}">
        <p14:creationId xmlns:p14="http://schemas.microsoft.com/office/powerpoint/2010/main" val="8718123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4" name="Text Placeholder 2"/>
          <p:cNvSpPr txBox="1">
            <a:spLocks/>
          </p:cNvSpPr>
          <p:nvPr/>
        </p:nvSpPr>
        <p:spPr>
          <a:xfrm>
            <a:off x="628650" y="6400800"/>
            <a:ext cx="7886700" cy="387350"/>
          </a:xfrm>
          <a:prstGeom prst="rect">
            <a:avLst/>
          </a:prstGeom>
        </p:spPr>
        <p:txBody>
          <a:bodyPr anchor="b"/>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200" b="1" dirty="0">
                <a:solidFill>
                  <a:srgbClr val="262A63"/>
                </a:solidFill>
                <a:latin typeface="Arial" panose="020B0604020202020204" pitchFamily="34" charset="0"/>
                <a:hlinkClick r:id="rId2"/>
              </a:rPr>
              <a:t>www.FLDOE.org</a:t>
            </a:r>
            <a:endParaRPr lang="en-US" sz="1200" b="1" dirty="0">
              <a:solidFill>
                <a:srgbClr val="262A63"/>
              </a:solidFill>
              <a:latin typeface="Arial" panose="020B0604020202020204" pitchFamily="34" charset="0"/>
            </a:endParaRPr>
          </a:p>
        </p:txBody>
      </p:sp>
      <p:cxnSp>
        <p:nvCxnSpPr>
          <p:cNvPr id="5" name="Straight Connector 4"/>
          <p:cNvCxnSpPr/>
          <p:nvPr/>
        </p:nvCxnSpPr>
        <p:spPr>
          <a:xfrm flipH="1">
            <a:off x="0" y="6711950"/>
            <a:ext cx="3657600" cy="0"/>
          </a:xfrm>
          <a:prstGeom prst="line">
            <a:avLst/>
          </a:prstGeom>
          <a:ln w="12700">
            <a:solidFill>
              <a:srgbClr val="CD9D2C"/>
            </a:solidFill>
          </a:ln>
        </p:spPr>
        <p:style>
          <a:lnRef idx="1">
            <a:schemeClr val="accent1"/>
          </a:lnRef>
          <a:fillRef idx="0">
            <a:schemeClr val="accent1"/>
          </a:fillRef>
          <a:effectRef idx="0">
            <a:schemeClr val="accent1"/>
          </a:effectRef>
          <a:fontRef idx="minor">
            <a:schemeClr val="tx1"/>
          </a:fontRef>
        </p:style>
      </p:cxnSp>
      <p:pic>
        <p:nvPicPr>
          <p:cNvPr id="6" name="Picture 1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3284538" y="19050"/>
            <a:ext cx="2574925" cy="863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cxnSp>
        <p:nvCxnSpPr>
          <p:cNvPr id="7" name="Straight Connector 6"/>
          <p:cNvCxnSpPr/>
          <p:nvPr/>
        </p:nvCxnSpPr>
        <p:spPr>
          <a:xfrm flipH="1">
            <a:off x="0" y="442913"/>
            <a:ext cx="3101975" cy="0"/>
          </a:xfrm>
          <a:prstGeom prst="line">
            <a:avLst/>
          </a:prstGeom>
          <a:ln w="63500">
            <a:solidFill>
              <a:srgbClr val="262A63"/>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6038850" y="442913"/>
            <a:ext cx="3105150" cy="0"/>
          </a:xfrm>
          <a:prstGeom prst="line">
            <a:avLst/>
          </a:prstGeom>
          <a:ln w="63500">
            <a:solidFill>
              <a:srgbClr val="262A63"/>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5486400" y="6711950"/>
            <a:ext cx="3657600" cy="0"/>
          </a:xfrm>
          <a:prstGeom prst="line">
            <a:avLst/>
          </a:prstGeom>
          <a:ln w="12700">
            <a:solidFill>
              <a:srgbClr val="CD9D2C"/>
            </a:solidFill>
          </a:ln>
        </p:spPr>
        <p:style>
          <a:lnRef idx="1">
            <a:schemeClr val="accent1"/>
          </a:lnRef>
          <a:fillRef idx="0">
            <a:schemeClr val="accent1"/>
          </a:fillRef>
          <a:effectRef idx="0">
            <a:schemeClr val="accent1"/>
          </a:effectRef>
          <a:fontRef idx="minor">
            <a:schemeClr val="tx1"/>
          </a:fontRef>
        </p:style>
      </p:cxnSp>
      <p:sp>
        <p:nvSpPr>
          <p:cNvPr id="10" name="TextBox 9"/>
          <p:cNvSpPr txBox="1">
            <a:spLocks noChangeArrowheads="1"/>
          </p:cNvSpPr>
          <p:nvPr/>
        </p:nvSpPr>
        <p:spPr bwMode="auto">
          <a:xfrm>
            <a:off x="8628063" y="6324600"/>
            <a:ext cx="479425" cy="338138"/>
          </a:xfrm>
          <a:prstGeom prst="rect">
            <a:avLst/>
          </a:prstGeom>
          <a:noFill/>
          <a:ln>
            <a:noFill/>
          </a:ln>
          <a:extLst/>
        </p:spPr>
        <p:txBody>
          <a:bodyPr>
            <a:spAutoFit/>
          </a:bodyPr>
          <a:lstStyle>
            <a:lvl1pPr eaLnBrk="0" hangingPunct="0">
              <a:defRPr sz="2400">
                <a:solidFill>
                  <a:schemeClr val="tx1"/>
                </a:solidFill>
                <a:latin typeface="Calibri" charset="0"/>
                <a:ea typeface="ＭＳ Ｐゴシック" charset="-128"/>
              </a:defRPr>
            </a:lvl1pPr>
            <a:lvl2pPr marL="742950" indent="-285750" eaLnBrk="0" hangingPunct="0">
              <a:defRPr sz="2400">
                <a:solidFill>
                  <a:schemeClr val="tx1"/>
                </a:solidFill>
                <a:latin typeface="Calibri" charset="0"/>
                <a:ea typeface="ＭＳ Ｐゴシック" charset="-128"/>
              </a:defRPr>
            </a:lvl2pPr>
            <a:lvl3pPr marL="1143000" indent="-228600" eaLnBrk="0" hangingPunct="0">
              <a:defRPr sz="2400">
                <a:solidFill>
                  <a:schemeClr val="tx1"/>
                </a:solidFill>
                <a:latin typeface="Calibri" charset="0"/>
                <a:ea typeface="ＭＳ Ｐゴシック" charset="-128"/>
              </a:defRPr>
            </a:lvl3pPr>
            <a:lvl4pPr marL="1600200" indent="-228600" eaLnBrk="0" hangingPunct="0">
              <a:defRPr sz="2400">
                <a:solidFill>
                  <a:schemeClr val="tx1"/>
                </a:solidFill>
                <a:latin typeface="Calibri" charset="0"/>
                <a:ea typeface="ＭＳ Ｐゴシック" charset="-128"/>
              </a:defRPr>
            </a:lvl4pPr>
            <a:lvl5pPr marL="2057400" indent="-228600" eaLnBrk="0" hangingPunct="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defRPr/>
            </a:pPr>
            <a:fld id="{2D6BB6CA-1997-8149-9A7C-0960F4BD2EC8}" type="slidenum">
              <a:rPr lang="en-US" altLang="x-none" sz="1600" smtClean="0">
                <a:solidFill>
                  <a:srgbClr val="7F7F7F"/>
                </a:solidFill>
              </a:rPr>
              <a:pPr eaLnBrk="1" hangingPunct="1">
                <a:defRPr/>
              </a:pPr>
              <a:t>‹#›</a:t>
            </a:fld>
            <a:endParaRPr lang="en-US" altLang="x-none" sz="1600" dirty="0">
              <a:solidFill>
                <a:srgbClr val="7F7F7F"/>
              </a:solidFill>
            </a:endParaRPr>
          </a:p>
        </p:txBody>
      </p:sp>
      <p:sp>
        <p:nvSpPr>
          <p:cNvPr id="11" name="Rectangle 10"/>
          <p:cNvSpPr/>
          <p:nvPr userDrawn="1"/>
        </p:nvSpPr>
        <p:spPr>
          <a:xfrm>
            <a:off x="0" y="0"/>
            <a:ext cx="9144000" cy="3824288"/>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2" name="Rectangle 11"/>
          <p:cNvSpPr/>
          <p:nvPr userDrawn="1"/>
        </p:nvSpPr>
        <p:spPr>
          <a:xfrm>
            <a:off x="0" y="3824288"/>
            <a:ext cx="9144000" cy="115887"/>
          </a:xfrm>
          <a:prstGeom prst="rect">
            <a:avLst/>
          </a:prstGeom>
          <a:solidFill>
            <a:srgbClr val="262A6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3" name="Rectangle 12"/>
          <p:cNvSpPr/>
          <p:nvPr userDrawn="1"/>
        </p:nvSpPr>
        <p:spPr>
          <a:xfrm>
            <a:off x="1798638" y="3340100"/>
            <a:ext cx="5546725" cy="1076325"/>
          </a:xfrm>
          <a:prstGeom prst="rect">
            <a:avLst/>
          </a:prstGeom>
          <a:solidFill>
            <a:srgbClr val="262A6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grpSp>
        <p:nvGrpSpPr>
          <p:cNvPr id="14" name="Group 18"/>
          <p:cNvGrpSpPr>
            <a:grpSpLocks/>
          </p:cNvGrpSpPr>
          <p:nvPr userDrawn="1"/>
        </p:nvGrpSpPr>
        <p:grpSpPr bwMode="auto">
          <a:xfrm>
            <a:off x="3717925" y="5872163"/>
            <a:ext cx="1708150" cy="395287"/>
            <a:chOff x="3718117" y="5713390"/>
            <a:chExt cx="1707767" cy="525628"/>
          </a:xfrm>
        </p:grpSpPr>
        <p:pic>
          <p:nvPicPr>
            <p:cNvPr id="15" name="Picture 19">
              <a:hlinkClick r:id="rId4"/>
            </p:cNvPr>
            <p:cNvPicPr>
              <a:picLocks noChangeAspect="1"/>
            </p:cNvPicPr>
            <p:nvPr userDrawn="1"/>
          </p:nvPicPr>
          <p:blipFill>
            <a:blip r:embed="rId5" cstate="email">
              <a:extLst>
                <a:ext uri="{28A0092B-C50C-407E-A947-70E740481C1C}">
                  <a14:useLocalDpi xmlns:a14="http://schemas.microsoft.com/office/drawing/2010/main"/>
                </a:ext>
              </a:extLst>
            </a:blip>
            <a:srcRect/>
            <a:stretch>
              <a:fillRect/>
            </a:stretch>
          </p:blipFill>
          <p:spPr bwMode="auto">
            <a:xfrm>
              <a:off x="4157636" y="5713390"/>
              <a:ext cx="386829" cy="5256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6" name="Picture 20">
              <a:hlinkClick r:id="rId6"/>
            </p:cNvPr>
            <p:cNvPicPr>
              <a:picLocks noChangeAspect="1"/>
            </p:cNvPicPr>
            <p:nvPr userDrawn="1"/>
          </p:nvPicPr>
          <p:blipFill>
            <a:blip r:embed="rId7" cstate="email">
              <a:extLst>
                <a:ext uri="{28A0092B-C50C-407E-A947-70E740481C1C}">
                  <a14:useLocalDpi xmlns:a14="http://schemas.microsoft.com/office/drawing/2010/main"/>
                </a:ext>
              </a:extLst>
            </a:blip>
            <a:srcRect/>
            <a:stretch>
              <a:fillRect/>
            </a:stretch>
          </p:blipFill>
          <p:spPr bwMode="auto">
            <a:xfrm>
              <a:off x="3718117" y="5713390"/>
              <a:ext cx="386829" cy="5256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7" name="Picture 21">
              <a:hlinkClick r:id="rId8"/>
            </p:cNvPr>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bwMode="auto">
            <a:xfrm>
              <a:off x="4618111" y="5732714"/>
              <a:ext cx="362926" cy="48712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8" name="Picture 22">
              <a:hlinkClick r:id="rId10"/>
            </p:cNvPr>
            <p:cNvPicPr>
              <a:picLocks noChangeAspect="1"/>
            </p:cNvPicPr>
            <p:nvPr userDrawn="1"/>
          </p:nvPicPr>
          <p:blipFill>
            <a:blip r:embed="rId11" cstate="email">
              <a:extLst>
                <a:ext uri="{28A0092B-C50C-407E-A947-70E740481C1C}">
                  <a14:useLocalDpi xmlns:a14="http://schemas.microsoft.com/office/drawing/2010/main"/>
                </a:ext>
              </a:extLst>
            </a:blip>
            <a:srcRect/>
            <a:stretch>
              <a:fillRect/>
            </a:stretch>
          </p:blipFill>
          <p:spPr bwMode="auto">
            <a:xfrm>
              <a:off x="5054683" y="5721608"/>
              <a:ext cx="371201" cy="4982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19" name="TextBox 23"/>
          <p:cNvSpPr txBox="1">
            <a:spLocks noChangeArrowheads="1"/>
          </p:cNvSpPr>
          <p:nvPr userDrawn="1"/>
        </p:nvSpPr>
        <p:spPr bwMode="auto">
          <a:xfrm>
            <a:off x="2090738" y="3429000"/>
            <a:ext cx="4962525" cy="923925"/>
          </a:xfrm>
          <a:prstGeom prst="rect">
            <a:avLst/>
          </a:prstGeom>
          <a:noFill/>
          <a:ln>
            <a:noFill/>
          </a:ln>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r>
              <a:rPr lang="en-US" altLang="en-US" sz="5400" b="1" dirty="0">
                <a:solidFill>
                  <a:schemeClr val="bg1"/>
                </a:solidFill>
                <a:ea typeface="+mn-ea"/>
                <a:cs typeface="Arial" charset="0"/>
              </a:rPr>
              <a:t>www.FLDOE.org</a:t>
            </a:r>
          </a:p>
        </p:txBody>
      </p:sp>
      <p:pic>
        <p:nvPicPr>
          <p:cNvPr id="20" name="Picture 24" descr="FDOELogo.png"/>
          <p:cNvPicPr>
            <a:picLocks noChangeAspect="1"/>
          </p:cNvPicPr>
          <p:nvPr userDrawn="1"/>
        </p:nvPicPr>
        <p:blipFill>
          <a:blip r:embed="rId12" cstate="email">
            <a:extLst>
              <a:ext uri="{28A0092B-C50C-407E-A947-70E740481C1C}">
                <a14:useLocalDpi xmlns:a14="http://schemas.microsoft.com/office/drawing/2010/main"/>
              </a:ext>
            </a:extLst>
          </a:blip>
          <a:srcRect/>
          <a:stretch>
            <a:fillRect/>
          </a:stretch>
        </p:blipFill>
        <p:spPr bwMode="auto">
          <a:xfrm>
            <a:off x="3294063" y="439738"/>
            <a:ext cx="2527300" cy="264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143000" y="5227432"/>
            <a:ext cx="6858000" cy="387984"/>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69293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userDrawn="1"/>
        </p:nvSpPr>
        <p:spPr>
          <a:xfrm>
            <a:off x="628650" y="1760538"/>
            <a:ext cx="7886700" cy="46037"/>
          </a:xfrm>
          <a:prstGeom prst="rect">
            <a:avLst/>
          </a:prstGeom>
          <a:solidFill>
            <a:srgbClr val="D7A62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le 1"/>
          <p:cNvSpPr>
            <a:spLocks noGrp="1"/>
          </p:cNvSpPr>
          <p:nvPr>
            <p:ph type="title"/>
          </p:nvPr>
        </p:nvSpPr>
        <p:spPr>
          <a:xfrm>
            <a:off x="628650" y="1048265"/>
            <a:ext cx="7886700" cy="793750"/>
          </a:xfrm>
        </p:spPr>
        <p:txBody>
          <a:bodyPr/>
          <a:lstStyle>
            <a:lvl1pPr>
              <a:defRPr sz="4000" b="0" baseline="0">
                <a:latin typeface="+mj-lt"/>
              </a:defRPr>
            </a:lvl1pPr>
          </a:lstStyle>
          <a:p>
            <a:r>
              <a:rPr lang="en-US"/>
              <a:t>Click to edit Master title style</a:t>
            </a:r>
          </a:p>
        </p:txBody>
      </p:sp>
      <p:sp>
        <p:nvSpPr>
          <p:cNvPr id="3" name="Content Placeholder 2"/>
          <p:cNvSpPr>
            <a:spLocks noGrp="1"/>
          </p:cNvSpPr>
          <p:nvPr>
            <p:ph idx="1"/>
          </p:nvPr>
        </p:nvSpPr>
        <p:spPr>
          <a:xfrm>
            <a:off x="628650" y="1906348"/>
            <a:ext cx="7886700" cy="4354753"/>
          </a:xfrm>
        </p:spPr>
        <p:txBody>
          <a:bodyPr/>
          <a:lstStyle>
            <a:lvl1pPr marL="458788" indent="-458788">
              <a:buClr>
                <a:srgbClr val="002060"/>
              </a:buClr>
              <a:buSzPct val="80000"/>
              <a:buFont typeface="ZapfDingbatsITC" charset="0"/>
              <a:buChar char="❖"/>
              <a:tabLst/>
              <a:defRPr baseline="0">
                <a:latin typeface="Calibri" charset="0"/>
              </a:defRPr>
            </a:lvl1pPr>
            <a:lvl2pPr marL="800100" indent="-342900">
              <a:buClr>
                <a:srgbClr val="CD9D2C"/>
              </a:buClr>
              <a:buSzPct val="75000"/>
              <a:buFont typeface="Batang" charset="-127"/>
              <a:buChar char="◆"/>
              <a:tabLst/>
              <a:defRPr baseline="0">
                <a:latin typeface="Calibri" charset="0"/>
              </a:defRPr>
            </a:lvl2pPr>
            <a:lvl3pPr marL="1260475" indent="-346075">
              <a:buClr>
                <a:srgbClr val="CD9D2C"/>
              </a:buClr>
              <a:buFont typeface="Batang" charset="-127"/>
              <a:buChar char="◇"/>
              <a:tabLst/>
              <a:defRPr baseline="0">
                <a:latin typeface="Calibri" charset="0"/>
              </a:defRPr>
            </a:lvl3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05397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Text Placeholder 2"/>
          <p:cNvSpPr txBox="1">
            <a:spLocks/>
          </p:cNvSpPr>
          <p:nvPr/>
        </p:nvSpPr>
        <p:spPr>
          <a:xfrm>
            <a:off x="628650" y="6400800"/>
            <a:ext cx="7886700" cy="387350"/>
          </a:xfrm>
          <a:prstGeom prst="rect">
            <a:avLst/>
          </a:prstGeom>
        </p:spPr>
        <p:txBody>
          <a:bodyPr anchor="b"/>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200" b="1" dirty="0">
                <a:solidFill>
                  <a:srgbClr val="262A63"/>
                </a:solidFill>
                <a:latin typeface="Arial" panose="020B0604020202020204" pitchFamily="34" charset="0"/>
                <a:hlinkClick r:id="rId2"/>
              </a:rPr>
              <a:t>www.FLDOE.org</a:t>
            </a:r>
            <a:endParaRPr lang="en-US" sz="1200" b="1" dirty="0">
              <a:solidFill>
                <a:srgbClr val="262A63"/>
              </a:solidFill>
              <a:latin typeface="Arial" panose="020B0604020202020204" pitchFamily="34" charset="0"/>
            </a:endParaRPr>
          </a:p>
        </p:txBody>
      </p:sp>
      <p:cxnSp>
        <p:nvCxnSpPr>
          <p:cNvPr id="5" name="Straight Connector 4"/>
          <p:cNvCxnSpPr/>
          <p:nvPr/>
        </p:nvCxnSpPr>
        <p:spPr>
          <a:xfrm flipH="1">
            <a:off x="0" y="6711950"/>
            <a:ext cx="3657600" cy="0"/>
          </a:xfrm>
          <a:prstGeom prst="line">
            <a:avLst/>
          </a:prstGeom>
          <a:ln w="12700">
            <a:solidFill>
              <a:srgbClr val="CD9D2C"/>
            </a:solidFill>
          </a:ln>
        </p:spPr>
        <p:style>
          <a:lnRef idx="1">
            <a:schemeClr val="accent1"/>
          </a:lnRef>
          <a:fillRef idx="0">
            <a:schemeClr val="accent1"/>
          </a:fillRef>
          <a:effectRef idx="0">
            <a:schemeClr val="accent1"/>
          </a:effectRef>
          <a:fontRef idx="minor">
            <a:schemeClr val="tx1"/>
          </a:fontRef>
        </p:style>
      </p:cxnSp>
      <p:pic>
        <p:nvPicPr>
          <p:cNvPr id="6" name="Picture 1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3284538" y="19050"/>
            <a:ext cx="2574925" cy="863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cxnSp>
        <p:nvCxnSpPr>
          <p:cNvPr id="7" name="Straight Connector 6"/>
          <p:cNvCxnSpPr/>
          <p:nvPr/>
        </p:nvCxnSpPr>
        <p:spPr>
          <a:xfrm flipH="1">
            <a:off x="0" y="442913"/>
            <a:ext cx="3101975" cy="0"/>
          </a:xfrm>
          <a:prstGeom prst="line">
            <a:avLst/>
          </a:prstGeom>
          <a:ln w="63500">
            <a:solidFill>
              <a:srgbClr val="262A63"/>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6038850" y="442913"/>
            <a:ext cx="3105150" cy="0"/>
          </a:xfrm>
          <a:prstGeom prst="line">
            <a:avLst/>
          </a:prstGeom>
          <a:ln w="63500">
            <a:solidFill>
              <a:srgbClr val="262A63"/>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5486400" y="6711950"/>
            <a:ext cx="3657600" cy="0"/>
          </a:xfrm>
          <a:prstGeom prst="line">
            <a:avLst/>
          </a:prstGeom>
          <a:ln w="12700">
            <a:solidFill>
              <a:srgbClr val="CD9D2C"/>
            </a:solidFill>
          </a:ln>
        </p:spPr>
        <p:style>
          <a:lnRef idx="1">
            <a:schemeClr val="accent1"/>
          </a:lnRef>
          <a:fillRef idx="0">
            <a:schemeClr val="accent1"/>
          </a:fillRef>
          <a:effectRef idx="0">
            <a:schemeClr val="accent1"/>
          </a:effectRef>
          <a:fontRef idx="minor">
            <a:schemeClr val="tx1"/>
          </a:fontRef>
        </p:style>
      </p:cxnSp>
      <p:sp>
        <p:nvSpPr>
          <p:cNvPr id="10" name="TextBox 9"/>
          <p:cNvSpPr txBox="1">
            <a:spLocks noChangeArrowheads="1"/>
          </p:cNvSpPr>
          <p:nvPr/>
        </p:nvSpPr>
        <p:spPr bwMode="auto">
          <a:xfrm>
            <a:off x="8628063" y="6324600"/>
            <a:ext cx="479425" cy="338138"/>
          </a:xfrm>
          <a:prstGeom prst="rect">
            <a:avLst/>
          </a:prstGeom>
          <a:noFill/>
          <a:ln>
            <a:noFill/>
          </a:ln>
          <a:extLst/>
        </p:spPr>
        <p:txBody>
          <a:bodyPr>
            <a:spAutoFit/>
          </a:bodyPr>
          <a:lstStyle>
            <a:lvl1pPr eaLnBrk="0" hangingPunct="0">
              <a:defRPr sz="2400">
                <a:solidFill>
                  <a:schemeClr val="tx1"/>
                </a:solidFill>
                <a:latin typeface="Calibri" charset="0"/>
                <a:ea typeface="ＭＳ Ｐゴシック" charset="-128"/>
              </a:defRPr>
            </a:lvl1pPr>
            <a:lvl2pPr marL="742950" indent="-285750" eaLnBrk="0" hangingPunct="0">
              <a:defRPr sz="2400">
                <a:solidFill>
                  <a:schemeClr val="tx1"/>
                </a:solidFill>
                <a:latin typeface="Calibri" charset="0"/>
                <a:ea typeface="ＭＳ Ｐゴシック" charset="-128"/>
              </a:defRPr>
            </a:lvl2pPr>
            <a:lvl3pPr marL="1143000" indent="-228600" eaLnBrk="0" hangingPunct="0">
              <a:defRPr sz="2400">
                <a:solidFill>
                  <a:schemeClr val="tx1"/>
                </a:solidFill>
                <a:latin typeface="Calibri" charset="0"/>
                <a:ea typeface="ＭＳ Ｐゴシック" charset="-128"/>
              </a:defRPr>
            </a:lvl3pPr>
            <a:lvl4pPr marL="1600200" indent="-228600" eaLnBrk="0" hangingPunct="0">
              <a:defRPr sz="2400">
                <a:solidFill>
                  <a:schemeClr val="tx1"/>
                </a:solidFill>
                <a:latin typeface="Calibri" charset="0"/>
                <a:ea typeface="ＭＳ Ｐゴシック" charset="-128"/>
              </a:defRPr>
            </a:lvl4pPr>
            <a:lvl5pPr marL="2057400" indent="-228600" eaLnBrk="0" hangingPunct="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defRPr/>
            </a:pPr>
            <a:fld id="{5D72E404-33B4-9B43-B02E-75FA5ED7B550}" type="slidenum">
              <a:rPr lang="en-US" altLang="x-none" sz="1600" smtClean="0">
                <a:solidFill>
                  <a:srgbClr val="7F7F7F"/>
                </a:solidFill>
              </a:rPr>
              <a:pPr eaLnBrk="1" hangingPunct="1">
                <a:defRPr/>
              </a:pPr>
              <a:t>‹#›</a:t>
            </a:fld>
            <a:endParaRPr lang="en-US" altLang="x-none" sz="1600" dirty="0">
              <a:solidFill>
                <a:srgbClr val="7F7F7F"/>
              </a:solidFill>
            </a:endParaRPr>
          </a:p>
        </p:txBody>
      </p:sp>
      <p:sp>
        <p:nvSpPr>
          <p:cNvPr id="11" name="Rectangle 10"/>
          <p:cNvSpPr/>
          <p:nvPr userDrawn="1"/>
        </p:nvSpPr>
        <p:spPr>
          <a:xfrm>
            <a:off x="0" y="0"/>
            <a:ext cx="9144000" cy="3289300"/>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2" name="Rectangle 11"/>
          <p:cNvSpPr/>
          <p:nvPr userDrawn="1"/>
        </p:nvSpPr>
        <p:spPr>
          <a:xfrm>
            <a:off x="981075" y="2527300"/>
            <a:ext cx="7181850" cy="1439863"/>
          </a:xfrm>
          <a:prstGeom prst="rect">
            <a:avLst/>
          </a:prstGeom>
          <a:solidFill>
            <a:srgbClr val="262A6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3" name="Rectangle 12"/>
          <p:cNvSpPr/>
          <p:nvPr userDrawn="1"/>
        </p:nvSpPr>
        <p:spPr>
          <a:xfrm>
            <a:off x="0" y="3149600"/>
            <a:ext cx="9144000" cy="209550"/>
          </a:xfrm>
          <a:prstGeom prst="rect">
            <a:avLst/>
          </a:prstGeom>
          <a:solidFill>
            <a:srgbClr val="262A6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14" name="Picture 18" descr="FDOELogo.png"/>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2149475" y="474663"/>
            <a:ext cx="4813300" cy="1738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060514" y="2734712"/>
            <a:ext cx="7013448" cy="1077016"/>
          </a:xfrm>
        </p:spPr>
        <p:txBody>
          <a:bodyPr anchor="ctr">
            <a:normAutofit/>
          </a:bodyPr>
          <a:lstStyle>
            <a:lvl1pPr algn="ctr">
              <a:defRPr sz="360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60514" y="4227213"/>
            <a:ext cx="7013448" cy="1862438"/>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890568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1_Section Header">
    <p:spTree>
      <p:nvGrpSpPr>
        <p:cNvPr id="1" name=""/>
        <p:cNvGrpSpPr/>
        <p:nvPr/>
      </p:nvGrpSpPr>
      <p:grpSpPr>
        <a:xfrm>
          <a:off x="0" y="0"/>
          <a:ext cx="0" cy="0"/>
          <a:chOff x="0" y="0"/>
          <a:chExt cx="0" cy="0"/>
        </a:xfrm>
      </p:grpSpPr>
      <p:sp>
        <p:nvSpPr>
          <p:cNvPr id="4" name="Text Placeholder 2"/>
          <p:cNvSpPr txBox="1">
            <a:spLocks/>
          </p:cNvSpPr>
          <p:nvPr/>
        </p:nvSpPr>
        <p:spPr>
          <a:xfrm>
            <a:off x="628650" y="6400800"/>
            <a:ext cx="7886700" cy="387350"/>
          </a:xfrm>
          <a:prstGeom prst="rect">
            <a:avLst/>
          </a:prstGeom>
        </p:spPr>
        <p:txBody>
          <a:bodyPr anchor="b"/>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200" b="1" dirty="0">
                <a:solidFill>
                  <a:srgbClr val="262A63"/>
                </a:solidFill>
                <a:latin typeface="Arial" panose="020B0604020202020204" pitchFamily="34" charset="0"/>
                <a:hlinkClick r:id="rId2"/>
              </a:rPr>
              <a:t>www.FLDOE.org</a:t>
            </a:r>
            <a:endParaRPr lang="en-US" sz="1200" b="1" dirty="0">
              <a:solidFill>
                <a:srgbClr val="262A63"/>
              </a:solidFill>
              <a:latin typeface="Arial" panose="020B0604020202020204" pitchFamily="34" charset="0"/>
            </a:endParaRPr>
          </a:p>
        </p:txBody>
      </p:sp>
      <p:cxnSp>
        <p:nvCxnSpPr>
          <p:cNvPr id="5" name="Straight Connector 4"/>
          <p:cNvCxnSpPr/>
          <p:nvPr/>
        </p:nvCxnSpPr>
        <p:spPr>
          <a:xfrm flipH="1">
            <a:off x="0" y="6711950"/>
            <a:ext cx="3657600" cy="0"/>
          </a:xfrm>
          <a:prstGeom prst="line">
            <a:avLst/>
          </a:prstGeom>
          <a:ln w="12700">
            <a:solidFill>
              <a:srgbClr val="CD9D2C"/>
            </a:solidFill>
          </a:ln>
        </p:spPr>
        <p:style>
          <a:lnRef idx="1">
            <a:schemeClr val="accent1"/>
          </a:lnRef>
          <a:fillRef idx="0">
            <a:schemeClr val="accent1"/>
          </a:fillRef>
          <a:effectRef idx="0">
            <a:schemeClr val="accent1"/>
          </a:effectRef>
          <a:fontRef idx="minor">
            <a:schemeClr val="tx1"/>
          </a:fontRef>
        </p:style>
      </p:cxnSp>
      <p:pic>
        <p:nvPicPr>
          <p:cNvPr id="6" name="Picture 1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3284538" y="19050"/>
            <a:ext cx="2574925" cy="863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cxnSp>
        <p:nvCxnSpPr>
          <p:cNvPr id="7" name="Straight Connector 6"/>
          <p:cNvCxnSpPr/>
          <p:nvPr/>
        </p:nvCxnSpPr>
        <p:spPr>
          <a:xfrm flipH="1">
            <a:off x="0" y="442913"/>
            <a:ext cx="3101975" cy="0"/>
          </a:xfrm>
          <a:prstGeom prst="line">
            <a:avLst/>
          </a:prstGeom>
          <a:ln w="63500">
            <a:solidFill>
              <a:srgbClr val="262A63"/>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6038850" y="442913"/>
            <a:ext cx="3105150" cy="0"/>
          </a:xfrm>
          <a:prstGeom prst="line">
            <a:avLst/>
          </a:prstGeom>
          <a:ln w="63500">
            <a:solidFill>
              <a:srgbClr val="262A63"/>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5486400" y="6711950"/>
            <a:ext cx="3657600" cy="0"/>
          </a:xfrm>
          <a:prstGeom prst="line">
            <a:avLst/>
          </a:prstGeom>
          <a:ln w="12700">
            <a:solidFill>
              <a:srgbClr val="CD9D2C"/>
            </a:solidFill>
          </a:ln>
        </p:spPr>
        <p:style>
          <a:lnRef idx="1">
            <a:schemeClr val="accent1"/>
          </a:lnRef>
          <a:fillRef idx="0">
            <a:schemeClr val="accent1"/>
          </a:fillRef>
          <a:effectRef idx="0">
            <a:schemeClr val="accent1"/>
          </a:effectRef>
          <a:fontRef idx="minor">
            <a:schemeClr val="tx1"/>
          </a:fontRef>
        </p:style>
      </p:cxnSp>
      <p:sp>
        <p:nvSpPr>
          <p:cNvPr id="10" name="TextBox 9"/>
          <p:cNvSpPr txBox="1">
            <a:spLocks noChangeArrowheads="1"/>
          </p:cNvSpPr>
          <p:nvPr/>
        </p:nvSpPr>
        <p:spPr bwMode="auto">
          <a:xfrm>
            <a:off x="8628063" y="6324600"/>
            <a:ext cx="479425" cy="338138"/>
          </a:xfrm>
          <a:prstGeom prst="rect">
            <a:avLst/>
          </a:prstGeom>
          <a:noFill/>
          <a:ln>
            <a:noFill/>
          </a:ln>
          <a:extLst/>
        </p:spPr>
        <p:txBody>
          <a:bodyPr>
            <a:spAutoFit/>
          </a:bodyPr>
          <a:lstStyle>
            <a:lvl1pPr eaLnBrk="0" hangingPunct="0">
              <a:defRPr sz="2400">
                <a:solidFill>
                  <a:schemeClr val="tx1"/>
                </a:solidFill>
                <a:latin typeface="Calibri" charset="0"/>
                <a:ea typeface="ＭＳ Ｐゴシック" charset="-128"/>
              </a:defRPr>
            </a:lvl1pPr>
            <a:lvl2pPr marL="742950" indent="-285750" eaLnBrk="0" hangingPunct="0">
              <a:defRPr sz="2400">
                <a:solidFill>
                  <a:schemeClr val="tx1"/>
                </a:solidFill>
                <a:latin typeface="Calibri" charset="0"/>
                <a:ea typeface="ＭＳ Ｐゴシック" charset="-128"/>
              </a:defRPr>
            </a:lvl2pPr>
            <a:lvl3pPr marL="1143000" indent="-228600" eaLnBrk="0" hangingPunct="0">
              <a:defRPr sz="2400">
                <a:solidFill>
                  <a:schemeClr val="tx1"/>
                </a:solidFill>
                <a:latin typeface="Calibri" charset="0"/>
                <a:ea typeface="ＭＳ Ｐゴシック" charset="-128"/>
              </a:defRPr>
            </a:lvl3pPr>
            <a:lvl4pPr marL="1600200" indent="-228600" eaLnBrk="0" hangingPunct="0">
              <a:defRPr sz="2400">
                <a:solidFill>
                  <a:schemeClr val="tx1"/>
                </a:solidFill>
                <a:latin typeface="Calibri" charset="0"/>
                <a:ea typeface="ＭＳ Ｐゴシック" charset="-128"/>
              </a:defRPr>
            </a:lvl4pPr>
            <a:lvl5pPr marL="2057400" indent="-228600" eaLnBrk="0" hangingPunct="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defRPr/>
            </a:pPr>
            <a:fld id="{53334EFC-4BBD-4641-8629-937556B26486}" type="slidenum">
              <a:rPr lang="en-US" altLang="x-none" sz="1600" smtClean="0">
                <a:solidFill>
                  <a:srgbClr val="7F7F7F"/>
                </a:solidFill>
              </a:rPr>
              <a:pPr eaLnBrk="1" hangingPunct="1">
                <a:defRPr/>
              </a:pPr>
              <a:t>‹#›</a:t>
            </a:fld>
            <a:endParaRPr lang="en-US" altLang="x-none" sz="1600" dirty="0">
              <a:solidFill>
                <a:srgbClr val="7F7F7F"/>
              </a:solidFill>
            </a:endParaRPr>
          </a:p>
        </p:txBody>
      </p:sp>
      <p:sp>
        <p:nvSpPr>
          <p:cNvPr id="11" name="Rectangle 10"/>
          <p:cNvSpPr/>
          <p:nvPr userDrawn="1"/>
        </p:nvSpPr>
        <p:spPr>
          <a:xfrm>
            <a:off x="0" y="0"/>
            <a:ext cx="9144000" cy="3289300"/>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2" name="Rectangle 11"/>
          <p:cNvSpPr/>
          <p:nvPr userDrawn="1"/>
        </p:nvSpPr>
        <p:spPr>
          <a:xfrm>
            <a:off x="981075" y="2527300"/>
            <a:ext cx="7181850" cy="1439863"/>
          </a:xfrm>
          <a:prstGeom prst="rect">
            <a:avLst/>
          </a:prstGeom>
          <a:solidFill>
            <a:srgbClr val="0068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3" name="Rectangle 12"/>
          <p:cNvSpPr/>
          <p:nvPr userDrawn="1"/>
        </p:nvSpPr>
        <p:spPr>
          <a:xfrm>
            <a:off x="0" y="3149600"/>
            <a:ext cx="9144000" cy="209550"/>
          </a:xfrm>
          <a:prstGeom prst="rect">
            <a:avLst/>
          </a:prstGeom>
          <a:solidFill>
            <a:srgbClr val="0068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14" name="Picture 18" descr="FDOELogo.png"/>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2149475" y="468313"/>
            <a:ext cx="4813300" cy="1739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060514" y="2734712"/>
            <a:ext cx="7013448" cy="1077016"/>
          </a:xfrm>
        </p:spPr>
        <p:txBody>
          <a:bodyPr anchor="ctr">
            <a:normAutofit/>
          </a:bodyPr>
          <a:lstStyle>
            <a:lvl1pPr algn="ctr">
              <a:defRPr sz="36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60514" y="4227213"/>
            <a:ext cx="7013448" cy="1862438"/>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613679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3_Section Header">
    <p:spTree>
      <p:nvGrpSpPr>
        <p:cNvPr id="1" name=""/>
        <p:cNvGrpSpPr/>
        <p:nvPr/>
      </p:nvGrpSpPr>
      <p:grpSpPr>
        <a:xfrm>
          <a:off x="0" y="0"/>
          <a:ext cx="0" cy="0"/>
          <a:chOff x="0" y="0"/>
          <a:chExt cx="0" cy="0"/>
        </a:xfrm>
      </p:grpSpPr>
      <p:sp>
        <p:nvSpPr>
          <p:cNvPr id="4" name="Text Placeholder 2"/>
          <p:cNvSpPr txBox="1">
            <a:spLocks/>
          </p:cNvSpPr>
          <p:nvPr/>
        </p:nvSpPr>
        <p:spPr>
          <a:xfrm>
            <a:off x="628650" y="6400800"/>
            <a:ext cx="7886700" cy="387350"/>
          </a:xfrm>
          <a:prstGeom prst="rect">
            <a:avLst/>
          </a:prstGeom>
        </p:spPr>
        <p:txBody>
          <a:bodyPr anchor="b"/>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200" b="1" dirty="0">
                <a:solidFill>
                  <a:srgbClr val="262A63"/>
                </a:solidFill>
                <a:latin typeface="Arial" panose="020B0604020202020204" pitchFamily="34" charset="0"/>
                <a:hlinkClick r:id="rId2"/>
              </a:rPr>
              <a:t>www.FLDOE.org</a:t>
            </a:r>
            <a:endParaRPr lang="en-US" sz="1200" b="1" dirty="0">
              <a:solidFill>
                <a:srgbClr val="262A63"/>
              </a:solidFill>
              <a:latin typeface="Arial" panose="020B0604020202020204" pitchFamily="34" charset="0"/>
            </a:endParaRPr>
          </a:p>
        </p:txBody>
      </p:sp>
      <p:cxnSp>
        <p:nvCxnSpPr>
          <p:cNvPr id="5" name="Straight Connector 4"/>
          <p:cNvCxnSpPr/>
          <p:nvPr/>
        </p:nvCxnSpPr>
        <p:spPr>
          <a:xfrm flipH="1">
            <a:off x="0" y="6711950"/>
            <a:ext cx="3657600" cy="0"/>
          </a:xfrm>
          <a:prstGeom prst="line">
            <a:avLst/>
          </a:prstGeom>
          <a:ln w="12700">
            <a:solidFill>
              <a:srgbClr val="CD9D2C"/>
            </a:solidFill>
          </a:ln>
        </p:spPr>
        <p:style>
          <a:lnRef idx="1">
            <a:schemeClr val="accent1"/>
          </a:lnRef>
          <a:fillRef idx="0">
            <a:schemeClr val="accent1"/>
          </a:fillRef>
          <a:effectRef idx="0">
            <a:schemeClr val="accent1"/>
          </a:effectRef>
          <a:fontRef idx="minor">
            <a:schemeClr val="tx1"/>
          </a:fontRef>
        </p:style>
      </p:cxnSp>
      <p:pic>
        <p:nvPicPr>
          <p:cNvPr id="6" name="Picture 1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3284538" y="19050"/>
            <a:ext cx="2574925" cy="863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cxnSp>
        <p:nvCxnSpPr>
          <p:cNvPr id="7" name="Straight Connector 6"/>
          <p:cNvCxnSpPr/>
          <p:nvPr/>
        </p:nvCxnSpPr>
        <p:spPr>
          <a:xfrm flipH="1">
            <a:off x="0" y="442913"/>
            <a:ext cx="3101975" cy="0"/>
          </a:xfrm>
          <a:prstGeom prst="line">
            <a:avLst/>
          </a:prstGeom>
          <a:ln w="63500">
            <a:solidFill>
              <a:srgbClr val="262A63"/>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6038850" y="442913"/>
            <a:ext cx="3105150" cy="0"/>
          </a:xfrm>
          <a:prstGeom prst="line">
            <a:avLst/>
          </a:prstGeom>
          <a:ln w="63500">
            <a:solidFill>
              <a:srgbClr val="262A63"/>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5486400" y="6711950"/>
            <a:ext cx="3657600" cy="0"/>
          </a:xfrm>
          <a:prstGeom prst="line">
            <a:avLst/>
          </a:prstGeom>
          <a:ln w="12700">
            <a:solidFill>
              <a:srgbClr val="CD9D2C"/>
            </a:solidFill>
          </a:ln>
        </p:spPr>
        <p:style>
          <a:lnRef idx="1">
            <a:schemeClr val="accent1"/>
          </a:lnRef>
          <a:fillRef idx="0">
            <a:schemeClr val="accent1"/>
          </a:fillRef>
          <a:effectRef idx="0">
            <a:schemeClr val="accent1"/>
          </a:effectRef>
          <a:fontRef idx="minor">
            <a:schemeClr val="tx1"/>
          </a:fontRef>
        </p:style>
      </p:cxnSp>
      <p:sp>
        <p:nvSpPr>
          <p:cNvPr id="10" name="TextBox 9"/>
          <p:cNvSpPr txBox="1">
            <a:spLocks noChangeArrowheads="1"/>
          </p:cNvSpPr>
          <p:nvPr/>
        </p:nvSpPr>
        <p:spPr bwMode="auto">
          <a:xfrm>
            <a:off x="8628063" y="6324600"/>
            <a:ext cx="479425" cy="338138"/>
          </a:xfrm>
          <a:prstGeom prst="rect">
            <a:avLst/>
          </a:prstGeom>
          <a:noFill/>
          <a:ln>
            <a:noFill/>
          </a:ln>
          <a:extLst/>
        </p:spPr>
        <p:txBody>
          <a:bodyPr>
            <a:spAutoFit/>
          </a:bodyPr>
          <a:lstStyle>
            <a:lvl1pPr eaLnBrk="0" hangingPunct="0">
              <a:defRPr sz="2400">
                <a:solidFill>
                  <a:schemeClr val="tx1"/>
                </a:solidFill>
                <a:latin typeface="Calibri" charset="0"/>
                <a:ea typeface="ＭＳ Ｐゴシック" charset="-128"/>
              </a:defRPr>
            </a:lvl1pPr>
            <a:lvl2pPr marL="742950" indent="-285750" eaLnBrk="0" hangingPunct="0">
              <a:defRPr sz="2400">
                <a:solidFill>
                  <a:schemeClr val="tx1"/>
                </a:solidFill>
                <a:latin typeface="Calibri" charset="0"/>
                <a:ea typeface="ＭＳ Ｐゴシック" charset="-128"/>
              </a:defRPr>
            </a:lvl2pPr>
            <a:lvl3pPr marL="1143000" indent="-228600" eaLnBrk="0" hangingPunct="0">
              <a:defRPr sz="2400">
                <a:solidFill>
                  <a:schemeClr val="tx1"/>
                </a:solidFill>
                <a:latin typeface="Calibri" charset="0"/>
                <a:ea typeface="ＭＳ Ｐゴシック" charset="-128"/>
              </a:defRPr>
            </a:lvl3pPr>
            <a:lvl4pPr marL="1600200" indent="-228600" eaLnBrk="0" hangingPunct="0">
              <a:defRPr sz="2400">
                <a:solidFill>
                  <a:schemeClr val="tx1"/>
                </a:solidFill>
                <a:latin typeface="Calibri" charset="0"/>
                <a:ea typeface="ＭＳ Ｐゴシック" charset="-128"/>
              </a:defRPr>
            </a:lvl4pPr>
            <a:lvl5pPr marL="2057400" indent="-228600" eaLnBrk="0" hangingPunct="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defRPr/>
            </a:pPr>
            <a:fld id="{DCDD2123-7CD9-9741-B17A-2B454179C5DE}" type="slidenum">
              <a:rPr lang="en-US" altLang="x-none" sz="1600" smtClean="0">
                <a:solidFill>
                  <a:srgbClr val="7F7F7F"/>
                </a:solidFill>
              </a:rPr>
              <a:pPr eaLnBrk="1" hangingPunct="1">
                <a:defRPr/>
              </a:pPr>
              <a:t>‹#›</a:t>
            </a:fld>
            <a:endParaRPr lang="en-US" altLang="x-none" sz="1600" dirty="0">
              <a:solidFill>
                <a:srgbClr val="7F7F7F"/>
              </a:solidFill>
            </a:endParaRPr>
          </a:p>
        </p:txBody>
      </p:sp>
      <p:sp>
        <p:nvSpPr>
          <p:cNvPr id="11" name="Rectangle 10"/>
          <p:cNvSpPr/>
          <p:nvPr userDrawn="1"/>
        </p:nvSpPr>
        <p:spPr>
          <a:xfrm>
            <a:off x="0" y="0"/>
            <a:ext cx="9144000" cy="3289300"/>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2" name="Rectangle 11"/>
          <p:cNvSpPr/>
          <p:nvPr userDrawn="1"/>
        </p:nvSpPr>
        <p:spPr>
          <a:xfrm>
            <a:off x="981075" y="2527300"/>
            <a:ext cx="7181850" cy="1439863"/>
          </a:xfrm>
          <a:prstGeom prst="rect">
            <a:avLst/>
          </a:prstGeom>
          <a:solidFill>
            <a:srgbClr val="00A8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3" name="Rectangle 12"/>
          <p:cNvSpPr/>
          <p:nvPr userDrawn="1"/>
        </p:nvSpPr>
        <p:spPr>
          <a:xfrm>
            <a:off x="0" y="3149600"/>
            <a:ext cx="9144000" cy="209550"/>
          </a:xfrm>
          <a:prstGeom prst="rect">
            <a:avLst/>
          </a:prstGeom>
          <a:solidFill>
            <a:srgbClr val="00A8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14" name="Picture 18" descr="FDOELogo.png"/>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2149475" y="468313"/>
            <a:ext cx="4813300" cy="1739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060514" y="2734712"/>
            <a:ext cx="7013448" cy="1077016"/>
          </a:xfrm>
        </p:spPr>
        <p:txBody>
          <a:bodyPr anchor="ctr">
            <a:normAutofit/>
          </a:bodyPr>
          <a:lstStyle>
            <a:lvl1pPr algn="ctr">
              <a:defRPr sz="36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60514" y="4227213"/>
            <a:ext cx="7013448" cy="1862438"/>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896799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2_Section Header">
    <p:spTree>
      <p:nvGrpSpPr>
        <p:cNvPr id="1" name=""/>
        <p:cNvGrpSpPr/>
        <p:nvPr/>
      </p:nvGrpSpPr>
      <p:grpSpPr>
        <a:xfrm>
          <a:off x="0" y="0"/>
          <a:ext cx="0" cy="0"/>
          <a:chOff x="0" y="0"/>
          <a:chExt cx="0" cy="0"/>
        </a:xfrm>
      </p:grpSpPr>
      <p:sp>
        <p:nvSpPr>
          <p:cNvPr id="4" name="Text Placeholder 2"/>
          <p:cNvSpPr txBox="1">
            <a:spLocks/>
          </p:cNvSpPr>
          <p:nvPr/>
        </p:nvSpPr>
        <p:spPr>
          <a:xfrm>
            <a:off x="628650" y="6400800"/>
            <a:ext cx="7886700" cy="387350"/>
          </a:xfrm>
          <a:prstGeom prst="rect">
            <a:avLst/>
          </a:prstGeom>
        </p:spPr>
        <p:txBody>
          <a:bodyPr anchor="b"/>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200" b="1" dirty="0">
                <a:solidFill>
                  <a:srgbClr val="262A63"/>
                </a:solidFill>
                <a:latin typeface="Arial" panose="020B0604020202020204" pitchFamily="34" charset="0"/>
                <a:hlinkClick r:id="rId2"/>
              </a:rPr>
              <a:t>www.FLDOE.org</a:t>
            </a:r>
            <a:endParaRPr lang="en-US" sz="1200" b="1" dirty="0">
              <a:solidFill>
                <a:srgbClr val="262A63"/>
              </a:solidFill>
              <a:latin typeface="Arial" panose="020B0604020202020204" pitchFamily="34" charset="0"/>
            </a:endParaRPr>
          </a:p>
        </p:txBody>
      </p:sp>
      <p:cxnSp>
        <p:nvCxnSpPr>
          <p:cNvPr id="5" name="Straight Connector 4"/>
          <p:cNvCxnSpPr/>
          <p:nvPr/>
        </p:nvCxnSpPr>
        <p:spPr>
          <a:xfrm flipH="1">
            <a:off x="0" y="6711950"/>
            <a:ext cx="3657600" cy="0"/>
          </a:xfrm>
          <a:prstGeom prst="line">
            <a:avLst/>
          </a:prstGeom>
          <a:ln w="12700">
            <a:solidFill>
              <a:srgbClr val="CD9D2C"/>
            </a:solidFill>
          </a:ln>
        </p:spPr>
        <p:style>
          <a:lnRef idx="1">
            <a:schemeClr val="accent1"/>
          </a:lnRef>
          <a:fillRef idx="0">
            <a:schemeClr val="accent1"/>
          </a:fillRef>
          <a:effectRef idx="0">
            <a:schemeClr val="accent1"/>
          </a:effectRef>
          <a:fontRef idx="minor">
            <a:schemeClr val="tx1"/>
          </a:fontRef>
        </p:style>
      </p:cxnSp>
      <p:pic>
        <p:nvPicPr>
          <p:cNvPr id="6" name="Picture 1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3284538" y="19050"/>
            <a:ext cx="2574925" cy="863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cxnSp>
        <p:nvCxnSpPr>
          <p:cNvPr id="7" name="Straight Connector 6"/>
          <p:cNvCxnSpPr/>
          <p:nvPr/>
        </p:nvCxnSpPr>
        <p:spPr>
          <a:xfrm flipH="1">
            <a:off x="0" y="442913"/>
            <a:ext cx="3101975" cy="0"/>
          </a:xfrm>
          <a:prstGeom prst="line">
            <a:avLst/>
          </a:prstGeom>
          <a:ln w="63500">
            <a:solidFill>
              <a:srgbClr val="262A63"/>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6038850" y="442913"/>
            <a:ext cx="3105150" cy="0"/>
          </a:xfrm>
          <a:prstGeom prst="line">
            <a:avLst/>
          </a:prstGeom>
          <a:ln w="63500">
            <a:solidFill>
              <a:srgbClr val="262A63"/>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5486400" y="6711950"/>
            <a:ext cx="3657600" cy="0"/>
          </a:xfrm>
          <a:prstGeom prst="line">
            <a:avLst/>
          </a:prstGeom>
          <a:ln w="12700">
            <a:solidFill>
              <a:srgbClr val="CD9D2C"/>
            </a:solidFill>
          </a:ln>
        </p:spPr>
        <p:style>
          <a:lnRef idx="1">
            <a:schemeClr val="accent1"/>
          </a:lnRef>
          <a:fillRef idx="0">
            <a:schemeClr val="accent1"/>
          </a:fillRef>
          <a:effectRef idx="0">
            <a:schemeClr val="accent1"/>
          </a:effectRef>
          <a:fontRef idx="minor">
            <a:schemeClr val="tx1"/>
          </a:fontRef>
        </p:style>
      </p:cxnSp>
      <p:sp>
        <p:nvSpPr>
          <p:cNvPr id="10" name="TextBox 9"/>
          <p:cNvSpPr txBox="1">
            <a:spLocks noChangeArrowheads="1"/>
          </p:cNvSpPr>
          <p:nvPr/>
        </p:nvSpPr>
        <p:spPr bwMode="auto">
          <a:xfrm>
            <a:off x="8628063" y="6324600"/>
            <a:ext cx="479425" cy="338138"/>
          </a:xfrm>
          <a:prstGeom prst="rect">
            <a:avLst/>
          </a:prstGeom>
          <a:noFill/>
          <a:ln>
            <a:noFill/>
          </a:ln>
          <a:extLst/>
        </p:spPr>
        <p:txBody>
          <a:bodyPr>
            <a:spAutoFit/>
          </a:bodyPr>
          <a:lstStyle>
            <a:lvl1pPr eaLnBrk="0" hangingPunct="0">
              <a:defRPr sz="2400">
                <a:solidFill>
                  <a:schemeClr val="tx1"/>
                </a:solidFill>
                <a:latin typeface="Calibri" charset="0"/>
                <a:ea typeface="ＭＳ Ｐゴシック" charset="-128"/>
              </a:defRPr>
            </a:lvl1pPr>
            <a:lvl2pPr marL="742950" indent="-285750" eaLnBrk="0" hangingPunct="0">
              <a:defRPr sz="2400">
                <a:solidFill>
                  <a:schemeClr val="tx1"/>
                </a:solidFill>
                <a:latin typeface="Calibri" charset="0"/>
                <a:ea typeface="ＭＳ Ｐゴシック" charset="-128"/>
              </a:defRPr>
            </a:lvl2pPr>
            <a:lvl3pPr marL="1143000" indent="-228600" eaLnBrk="0" hangingPunct="0">
              <a:defRPr sz="2400">
                <a:solidFill>
                  <a:schemeClr val="tx1"/>
                </a:solidFill>
                <a:latin typeface="Calibri" charset="0"/>
                <a:ea typeface="ＭＳ Ｐゴシック" charset="-128"/>
              </a:defRPr>
            </a:lvl3pPr>
            <a:lvl4pPr marL="1600200" indent="-228600" eaLnBrk="0" hangingPunct="0">
              <a:defRPr sz="2400">
                <a:solidFill>
                  <a:schemeClr val="tx1"/>
                </a:solidFill>
                <a:latin typeface="Calibri" charset="0"/>
                <a:ea typeface="ＭＳ Ｐゴシック" charset="-128"/>
              </a:defRPr>
            </a:lvl4pPr>
            <a:lvl5pPr marL="2057400" indent="-228600" eaLnBrk="0" hangingPunct="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defRPr/>
            </a:pPr>
            <a:fld id="{C66D3442-B774-554C-AA18-453B97598CDC}" type="slidenum">
              <a:rPr lang="en-US" altLang="x-none" sz="1600" smtClean="0">
                <a:solidFill>
                  <a:srgbClr val="7F7F7F"/>
                </a:solidFill>
              </a:rPr>
              <a:pPr eaLnBrk="1" hangingPunct="1">
                <a:defRPr/>
              </a:pPr>
              <a:t>‹#›</a:t>
            </a:fld>
            <a:endParaRPr lang="en-US" altLang="x-none" sz="1600" dirty="0">
              <a:solidFill>
                <a:srgbClr val="7F7F7F"/>
              </a:solidFill>
            </a:endParaRPr>
          </a:p>
        </p:txBody>
      </p:sp>
      <p:sp>
        <p:nvSpPr>
          <p:cNvPr id="11" name="Rectangle 10"/>
          <p:cNvSpPr/>
          <p:nvPr userDrawn="1"/>
        </p:nvSpPr>
        <p:spPr>
          <a:xfrm>
            <a:off x="0" y="0"/>
            <a:ext cx="9144000" cy="3289300"/>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2" name="Rectangle 11"/>
          <p:cNvSpPr/>
          <p:nvPr userDrawn="1"/>
        </p:nvSpPr>
        <p:spPr>
          <a:xfrm>
            <a:off x="981075" y="2527300"/>
            <a:ext cx="7181850" cy="1439863"/>
          </a:xfrm>
          <a:prstGeom prst="rect">
            <a:avLst/>
          </a:prstGeom>
          <a:solidFill>
            <a:srgbClr val="9CB6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3" name="Rectangle 12"/>
          <p:cNvSpPr/>
          <p:nvPr userDrawn="1"/>
        </p:nvSpPr>
        <p:spPr>
          <a:xfrm>
            <a:off x="0" y="3149600"/>
            <a:ext cx="9144000" cy="209550"/>
          </a:xfrm>
          <a:prstGeom prst="rect">
            <a:avLst/>
          </a:prstGeom>
          <a:solidFill>
            <a:srgbClr val="9CB6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14" name="Picture 18" descr="FDOELogo.png"/>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2149475" y="474663"/>
            <a:ext cx="4813300" cy="1738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060514" y="2734712"/>
            <a:ext cx="7013448" cy="1077016"/>
          </a:xfrm>
        </p:spPr>
        <p:txBody>
          <a:bodyPr anchor="ctr">
            <a:normAutofit/>
          </a:bodyPr>
          <a:lstStyle>
            <a:lvl1pPr algn="ctr">
              <a:defRPr sz="36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60514" y="4227213"/>
            <a:ext cx="7013448" cy="1862438"/>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16204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4_Section Header">
    <p:spTree>
      <p:nvGrpSpPr>
        <p:cNvPr id="1" name=""/>
        <p:cNvGrpSpPr/>
        <p:nvPr/>
      </p:nvGrpSpPr>
      <p:grpSpPr>
        <a:xfrm>
          <a:off x="0" y="0"/>
          <a:ext cx="0" cy="0"/>
          <a:chOff x="0" y="0"/>
          <a:chExt cx="0" cy="0"/>
        </a:xfrm>
      </p:grpSpPr>
      <p:sp>
        <p:nvSpPr>
          <p:cNvPr id="4" name="Text Placeholder 2"/>
          <p:cNvSpPr txBox="1">
            <a:spLocks/>
          </p:cNvSpPr>
          <p:nvPr/>
        </p:nvSpPr>
        <p:spPr>
          <a:xfrm>
            <a:off x="628650" y="6400800"/>
            <a:ext cx="7886700" cy="387350"/>
          </a:xfrm>
          <a:prstGeom prst="rect">
            <a:avLst/>
          </a:prstGeom>
        </p:spPr>
        <p:txBody>
          <a:bodyPr anchor="b"/>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200" b="1" dirty="0">
                <a:solidFill>
                  <a:srgbClr val="262A63"/>
                </a:solidFill>
                <a:latin typeface="Arial" panose="020B0604020202020204" pitchFamily="34" charset="0"/>
                <a:hlinkClick r:id="rId2"/>
              </a:rPr>
              <a:t>www.FLDOE.org</a:t>
            </a:r>
            <a:endParaRPr lang="en-US" sz="1200" b="1" dirty="0">
              <a:solidFill>
                <a:srgbClr val="262A63"/>
              </a:solidFill>
              <a:latin typeface="Arial" panose="020B0604020202020204" pitchFamily="34" charset="0"/>
            </a:endParaRPr>
          </a:p>
        </p:txBody>
      </p:sp>
      <p:cxnSp>
        <p:nvCxnSpPr>
          <p:cNvPr id="5" name="Straight Connector 4"/>
          <p:cNvCxnSpPr/>
          <p:nvPr/>
        </p:nvCxnSpPr>
        <p:spPr>
          <a:xfrm flipH="1">
            <a:off x="0" y="6711950"/>
            <a:ext cx="3657600" cy="0"/>
          </a:xfrm>
          <a:prstGeom prst="line">
            <a:avLst/>
          </a:prstGeom>
          <a:ln w="12700">
            <a:solidFill>
              <a:srgbClr val="CD9D2C"/>
            </a:solidFill>
          </a:ln>
        </p:spPr>
        <p:style>
          <a:lnRef idx="1">
            <a:schemeClr val="accent1"/>
          </a:lnRef>
          <a:fillRef idx="0">
            <a:schemeClr val="accent1"/>
          </a:fillRef>
          <a:effectRef idx="0">
            <a:schemeClr val="accent1"/>
          </a:effectRef>
          <a:fontRef idx="minor">
            <a:schemeClr val="tx1"/>
          </a:fontRef>
        </p:style>
      </p:cxnSp>
      <p:pic>
        <p:nvPicPr>
          <p:cNvPr id="6" name="Picture 1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3284538" y="19050"/>
            <a:ext cx="2574925" cy="863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cxnSp>
        <p:nvCxnSpPr>
          <p:cNvPr id="7" name="Straight Connector 6"/>
          <p:cNvCxnSpPr/>
          <p:nvPr/>
        </p:nvCxnSpPr>
        <p:spPr>
          <a:xfrm flipH="1">
            <a:off x="0" y="442913"/>
            <a:ext cx="3101975" cy="0"/>
          </a:xfrm>
          <a:prstGeom prst="line">
            <a:avLst/>
          </a:prstGeom>
          <a:ln w="63500">
            <a:solidFill>
              <a:srgbClr val="262A63"/>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6038850" y="442913"/>
            <a:ext cx="3105150" cy="0"/>
          </a:xfrm>
          <a:prstGeom prst="line">
            <a:avLst/>
          </a:prstGeom>
          <a:ln w="63500">
            <a:solidFill>
              <a:srgbClr val="262A63"/>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5486400" y="6711950"/>
            <a:ext cx="3657600" cy="0"/>
          </a:xfrm>
          <a:prstGeom prst="line">
            <a:avLst/>
          </a:prstGeom>
          <a:ln w="12700">
            <a:solidFill>
              <a:srgbClr val="CD9D2C"/>
            </a:solidFill>
          </a:ln>
        </p:spPr>
        <p:style>
          <a:lnRef idx="1">
            <a:schemeClr val="accent1"/>
          </a:lnRef>
          <a:fillRef idx="0">
            <a:schemeClr val="accent1"/>
          </a:fillRef>
          <a:effectRef idx="0">
            <a:schemeClr val="accent1"/>
          </a:effectRef>
          <a:fontRef idx="minor">
            <a:schemeClr val="tx1"/>
          </a:fontRef>
        </p:style>
      </p:cxnSp>
      <p:sp>
        <p:nvSpPr>
          <p:cNvPr id="10" name="TextBox 9"/>
          <p:cNvSpPr txBox="1">
            <a:spLocks noChangeArrowheads="1"/>
          </p:cNvSpPr>
          <p:nvPr/>
        </p:nvSpPr>
        <p:spPr bwMode="auto">
          <a:xfrm>
            <a:off x="8628063" y="6324600"/>
            <a:ext cx="479425" cy="338138"/>
          </a:xfrm>
          <a:prstGeom prst="rect">
            <a:avLst/>
          </a:prstGeom>
          <a:noFill/>
          <a:ln>
            <a:noFill/>
          </a:ln>
          <a:extLst/>
        </p:spPr>
        <p:txBody>
          <a:bodyPr>
            <a:spAutoFit/>
          </a:bodyPr>
          <a:lstStyle>
            <a:lvl1pPr eaLnBrk="0" hangingPunct="0">
              <a:defRPr sz="2400">
                <a:solidFill>
                  <a:schemeClr val="tx1"/>
                </a:solidFill>
                <a:latin typeface="Calibri" charset="0"/>
                <a:ea typeface="ＭＳ Ｐゴシック" charset="-128"/>
              </a:defRPr>
            </a:lvl1pPr>
            <a:lvl2pPr marL="742950" indent="-285750" eaLnBrk="0" hangingPunct="0">
              <a:defRPr sz="2400">
                <a:solidFill>
                  <a:schemeClr val="tx1"/>
                </a:solidFill>
                <a:latin typeface="Calibri" charset="0"/>
                <a:ea typeface="ＭＳ Ｐゴシック" charset="-128"/>
              </a:defRPr>
            </a:lvl2pPr>
            <a:lvl3pPr marL="1143000" indent="-228600" eaLnBrk="0" hangingPunct="0">
              <a:defRPr sz="2400">
                <a:solidFill>
                  <a:schemeClr val="tx1"/>
                </a:solidFill>
                <a:latin typeface="Calibri" charset="0"/>
                <a:ea typeface="ＭＳ Ｐゴシック" charset="-128"/>
              </a:defRPr>
            </a:lvl3pPr>
            <a:lvl4pPr marL="1600200" indent="-228600" eaLnBrk="0" hangingPunct="0">
              <a:defRPr sz="2400">
                <a:solidFill>
                  <a:schemeClr val="tx1"/>
                </a:solidFill>
                <a:latin typeface="Calibri" charset="0"/>
                <a:ea typeface="ＭＳ Ｐゴシック" charset="-128"/>
              </a:defRPr>
            </a:lvl4pPr>
            <a:lvl5pPr marL="2057400" indent="-228600" eaLnBrk="0" hangingPunct="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defRPr/>
            </a:pPr>
            <a:fld id="{0EE5955A-6D99-0D4D-AFEF-FC4ACF09443D}" type="slidenum">
              <a:rPr lang="en-US" altLang="x-none" sz="1600" smtClean="0">
                <a:solidFill>
                  <a:srgbClr val="7F7F7F"/>
                </a:solidFill>
              </a:rPr>
              <a:pPr eaLnBrk="1" hangingPunct="1">
                <a:defRPr/>
              </a:pPr>
              <a:t>‹#›</a:t>
            </a:fld>
            <a:endParaRPr lang="en-US" altLang="x-none" sz="1600" dirty="0">
              <a:solidFill>
                <a:srgbClr val="7F7F7F"/>
              </a:solidFill>
            </a:endParaRPr>
          </a:p>
        </p:txBody>
      </p:sp>
      <p:sp>
        <p:nvSpPr>
          <p:cNvPr id="11" name="Rectangle 10"/>
          <p:cNvSpPr/>
          <p:nvPr userDrawn="1"/>
        </p:nvSpPr>
        <p:spPr>
          <a:xfrm>
            <a:off x="0" y="0"/>
            <a:ext cx="9144000" cy="3289300"/>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2" name="Rectangle 11"/>
          <p:cNvSpPr/>
          <p:nvPr userDrawn="1"/>
        </p:nvSpPr>
        <p:spPr>
          <a:xfrm>
            <a:off x="981075" y="2527300"/>
            <a:ext cx="7181850" cy="1439863"/>
          </a:xfrm>
          <a:prstGeom prst="rect">
            <a:avLst/>
          </a:prstGeom>
          <a:solidFill>
            <a:srgbClr val="CD9D2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3" name="Rectangle 12"/>
          <p:cNvSpPr/>
          <p:nvPr userDrawn="1"/>
        </p:nvSpPr>
        <p:spPr>
          <a:xfrm>
            <a:off x="0" y="3149600"/>
            <a:ext cx="9144000" cy="209550"/>
          </a:xfrm>
          <a:prstGeom prst="rect">
            <a:avLst/>
          </a:prstGeom>
          <a:solidFill>
            <a:srgbClr val="CD9D2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14" name="Picture 18" descr="FDOELogo.png"/>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2149475" y="468313"/>
            <a:ext cx="4813300" cy="1739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060514" y="2734712"/>
            <a:ext cx="7013448" cy="1077016"/>
          </a:xfrm>
        </p:spPr>
        <p:txBody>
          <a:bodyPr anchor="ctr">
            <a:normAutofit/>
          </a:bodyPr>
          <a:lstStyle>
            <a:lvl1pPr algn="ctr">
              <a:defRPr sz="36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60514" y="4227213"/>
            <a:ext cx="7013448" cy="1862438"/>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989976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144684"/>
            <a:ext cx="3868340" cy="647700"/>
          </a:xfrm>
          <a:solidFill>
            <a:srgbClr val="00A88D"/>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1792384"/>
            <a:ext cx="3868340" cy="43663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144685"/>
            <a:ext cx="3887391" cy="647699"/>
          </a:xfrm>
          <a:solidFill>
            <a:srgbClr val="9CB63C"/>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1792384"/>
            <a:ext cx="3887391" cy="43663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2573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Tree>
    <p:extLst>
      <p:ext uri="{BB962C8B-B14F-4D97-AF65-F5344CB8AC3E}">
        <p14:creationId xmlns:p14="http://schemas.microsoft.com/office/powerpoint/2010/main" val="98730449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8" Type="http://schemas.openxmlformats.org/officeDocument/2006/relationships/hyperlink" Target="http://www.fldoe.org/" TargetMode="Externa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966788"/>
            <a:ext cx="7886700" cy="79375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x-none"/>
              <a:t>Click to edit Master title style</a:t>
            </a:r>
          </a:p>
        </p:txBody>
      </p:sp>
      <p:sp>
        <p:nvSpPr>
          <p:cNvPr id="1027" name="Text Placeholder 2"/>
          <p:cNvSpPr>
            <a:spLocks noGrp="1"/>
          </p:cNvSpPr>
          <p:nvPr>
            <p:ph type="body" idx="1"/>
          </p:nvPr>
        </p:nvSpPr>
        <p:spPr bwMode="auto">
          <a:xfrm>
            <a:off x="628650" y="1906588"/>
            <a:ext cx="7886700" cy="4397375"/>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x-none"/>
              <a:t>Click to edit master text styles</a:t>
            </a:r>
          </a:p>
          <a:p>
            <a:pPr lvl="1"/>
            <a:r>
              <a:rPr lang="en-US" altLang="x-none"/>
              <a:t>Second level</a:t>
            </a:r>
          </a:p>
          <a:p>
            <a:pPr lvl="2"/>
            <a:r>
              <a:rPr lang="en-US" altLang="x-none"/>
              <a:t>Third level</a:t>
            </a:r>
          </a:p>
        </p:txBody>
      </p:sp>
      <p:sp>
        <p:nvSpPr>
          <p:cNvPr id="9" name="Text Placeholder 2"/>
          <p:cNvSpPr txBox="1">
            <a:spLocks/>
          </p:cNvSpPr>
          <p:nvPr/>
        </p:nvSpPr>
        <p:spPr>
          <a:xfrm>
            <a:off x="628650" y="6400800"/>
            <a:ext cx="7886700" cy="387350"/>
          </a:xfrm>
          <a:prstGeom prst="rect">
            <a:avLst/>
          </a:prstGeom>
        </p:spPr>
        <p:txBody>
          <a:bodyPr anchor="b"/>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200" b="1" dirty="0">
                <a:solidFill>
                  <a:srgbClr val="262A63"/>
                </a:solidFill>
                <a:latin typeface="Arial" panose="020B0604020202020204" pitchFamily="34" charset="0"/>
                <a:hlinkClick r:id="rId18"/>
              </a:rPr>
              <a:t>www.FLDOE.org</a:t>
            </a:r>
            <a:endParaRPr lang="en-US" sz="1200" b="1" dirty="0">
              <a:solidFill>
                <a:srgbClr val="262A63"/>
              </a:solidFill>
              <a:latin typeface="Arial" panose="020B0604020202020204" pitchFamily="34" charset="0"/>
            </a:endParaRPr>
          </a:p>
        </p:txBody>
      </p:sp>
      <p:cxnSp>
        <p:nvCxnSpPr>
          <p:cNvPr id="11" name="Straight Connector 10"/>
          <p:cNvCxnSpPr/>
          <p:nvPr/>
        </p:nvCxnSpPr>
        <p:spPr>
          <a:xfrm flipH="1">
            <a:off x="0" y="6711950"/>
            <a:ext cx="3657600" cy="0"/>
          </a:xfrm>
          <a:prstGeom prst="line">
            <a:avLst/>
          </a:prstGeom>
          <a:ln w="12700">
            <a:solidFill>
              <a:srgbClr val="CD9D2C"/>
            </a:solidFill>
          </a:ln>
        </p:spPr>
        <p:style>
          <a:lnRef idx="1">
            <a:schemeClr val="accent1"/>
          </a:lnRef>
          <a:fillRef idx="0">
            <a:schemeClr val="accent1"/>
          </a:fillRef>
          <a:effectRef idx="0">
            <a:schemeClr val="accent1"/>
          </a:effectRef>
          <a:fontRef idx="minor">
            <a:schemeClr val="tx1"/>
          </a:fontRef>
        </p:style>
      </p:cxnSp>
      <p:pic>
        <p:nvPicPr>
          <p:cNvPr id="1030" name="Picture 13"/>
          <p:cNvPicPr>
            <a:picLocks noChangeAspect="1"/>
          </p:cNvPicPr>
          <p:nvPr userDrawn="1"/>
        </p:nvPicPr>
        <p:blipFill>
          <a:blip r:embed="rId19" cstate="email">
            <a:extLst>
              <a:ext uri="{28A0092B-C50C-407E-A947-70E740481C1C}">
                <a14:useLocalDpi xmlns:a14="http://schemas.microsoft.com/office/drawing/2010/main"/>
              </a:ext>
            </a:extLst>
          </a:blip>
          <a:srcRect/>
          <a:stretch>
            <a:fillRect/>
          </a:stretch>
        </p:blipFill>
        <p:spPr bwMode="auto">
          <a:xfrm>
            <a:off x="3284538" y="19050"/>
            <a:ext cx="2574925" cy="863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cxnSp>
        <p:nvCxnSpPr>
          <p:cNvPr id="15" name="Straight Connector 14"/>
          <p:cNvCxnSpPr/>
          <p:nvPr userDrawn="1"/>
        </p:nvCxnSpPr>
        <p:spPr>
          <a:xfrm flipH="1">
            <a:off x="0" y="442913"/>
            <a:ext cx="3101975" cy="0"/>
          </a:xfrm>
          <a:prstGeom prst="line">
            <a:avLst/>
          </a:prstGeom>
          <a:ln w="63500">
            <a:solidFill>
              <a:srgbClr val="262A63"/>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6038850" y="442913"/>
            <a:ext cx="3105150" cy="0"/>
          </a:xfrm>
          <a:prstGeom prst="line">
            <a:avLst/>
          </a:prstGeom>
          <a:ln w="63500">
            <a:solidFill>
              <a:srgbClr val="262A63"/>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5486400" y="6711950"/>
            <a:ext cx="3657600" cy="0"/>
          </a:xfrm>
          <a:prstGeom prst="line">
            <a:avLst/>
          </a:prstGeom>
          <a:ln w="12700">
            <a:solidFill>
              <a:srgbClr val="CD9D2C"/>
            </a:solidFill>
          </a:ln>
        </p:spPr>
        <p:style>
          <a:lnRef idx="1">
            <a:schemeClr val="accent1"/>
          </a:lnRef>
          <a:fillRef idx="0">
            <a:schemeClr val="accent1"/>
          </a:fillRef>
          <a:effectRef idx="0">
            <a:schemeClr val="accent1"/>
          </a:effectRef>
          <a:fontRef idx="minor">
            <a:schemeClr val="tx1"/>
          </a:fontRef>
        </p:style>
      </p:cxnSp>
      <p:sp>
        <p:nvSpPr>
          <p:cNvPr id="1034" name="TextBox 9"/>
          <p:cNvSpPr txBox="1">
            <a:spLocks noChangeArrowheads="1"/>
          </p:cNvSpPr>
          <p:nvPr/>
        </p:nvSpPr>
        <p:spPr bwMode="auto">
          <a:xfrm>
            <a:off x="8628063" y="6324600"/>
            <a:ext cx="479425" cy="338138"/>
          </a:xfrm>
          <a:prstGeom prst="rect">
            <a:avLst/>
          </a:prstGeom>
          <a:noFill/>
          <a:ln>
            <a:noFill/>
          </a:ln>
          <a:extLst/>
        </p:spPr>
        <p:txBody>
          <a:bodyPr>
            <a:spAutoFit/>
          </a:bodyPr>
          <a:lstStyle>
            <a:lvl1pPr eaLnBrk="0" hangingPunct="0">
              <a:defRPr sz="2400">
                <a:solidFill>
                  <a:schemeClr val="tx1"/>
                </a:solidFill>
                <a:latin typeface="Calibri" charset="0"/>
                <a:ea typeface="ＭＳ Ｐゴシック" charset="-128"/>
              </a:defRPr>
            </a:lvl1pPr>
            <a:lvl2pPr marL="742950" indent="-285750" eaLnBrk="0" hangingPunct="0">
              <a:defRPr sz="2400">
                <a:solidFill>
                  <a:schemeClr val="tx1"/>
                </a:solidFill>
                <a:latin typeface="Calibri" charset="0"/>
                <a:ea typeface="ＭＳ Ｐゴシック" charset="-128"/>
              </a:defRPr>
            </a:lvl2pPr>
            <a:lvl3pPr marL="1143000" indent="-228600" eaLnBrk="0" hangingPunct="0">
              <a:defRPr sz="2400">
                <a:solidFill>
                  <a:schemeClr val="tx1"/>
                </a:solidFill>
                <a:latin typeface="Calibri" charset="0"/>
                <a:ea typeface="ＭＳ Ｐゴシック" charset="-128"/>
              </a:defRPr>
            </a:lvl3pPr>
            <a:lvl4pPr marL="1600200" indent="-228600" eaLnBrk="0" hangingPunct="0">
              <a:defRPr sz="2400">
                <a:solidFill>
                  <a:schemeClr val="tx1"/>
                </a:solidFill>
                <a:latin typeface="Calibri" charset="0"/>
                <a:ea typeface="ＭＳ Ｐゴシック" charset="-128"/>
              </a:defRPr>
            </a:lvl4pPr>
            <a:lvl5pPr marL="2057400" indent="-228600" eaLnBrk="0" hangingPunct="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defRPr/>
            </a:pPr>
            <a:fld id="{0B373629-D9A4-794A-A6D7-0ACA27EA3EF9}" type="slidenum">
              <a:rPr lang="en-US" altLang="x-none" sz="1600" smtClean="0">
                <a:solidFill>
                  <a:srgbClr val="7F7F7F"/>
                </a:solidFill>
              </a:rPr>
              <a:pPr eaLnBrk="1" hangingPunct="1">
                <a:defRPr/>
              </a:pPr>
              <a:t>‹#›</a:t>
            </a:fld>
            <a:endParaRPr lang="en-US" altLang="x-none" sz="1600" dirty="0">
              <a:solidFill>
                <a:srgbClr val="7F7F7F"/>
              </a:solidFill>
            </a:endParaRPr>
          </a:p>
        </p:txBody>
      </p:sp>
    </p:spTree>
  </p:cSld>
  <p:clrMap bg1="lt1" tx1="dk1" bg2="lt2" tx2="dk2" accent1="accent1" accent2="accent2" accent3="accent3" accent4="accent4" accent5="accent5" accent6="accent6" hlink="hlink" folHlink="folHlink"/>
  <p:sldLayoutIdLst>
    <p:sldLayoutId id="2147483910" r:id="rId1"/>
    <p:sldLayoutId id="2147483911" r:id="rId2"/>
    <p:sldLayoutId id="2147483912" r:id="rId3"/>
    <p:sldLayoutId id="2147483913" r:id="rId4"/>
    <p:sldLayoutId id="2147483914" r:id="rId5"/>
    <p:sldLayoutId id="2147483915" r:id="rId6"/>
    <p:sldLayoutId id="2147483916" r:id="rId7"/>
    <p:sldLayoutId id="2147483907" r:id="rId8"/>
    <p:sldLayoutId id="2147483908" r:id="rId9"/>
    <p:sldLayoutId id="2147483909" r:id="rId10"/>
    <p:sldLayoutId id="2147483917" r:id="rId11"/>
    <p:sldLayoutId id="2147483918" r:id="rId12"/>
    <p:sldLayoutId id="2147483919" r:id="rId13"/>
    <p:sldLayoutId id="2147483920" r:id="rId14"/>
    <p:sldLayoutId id="2147483921" r:id="rId15"/>
    <p:sldLayoutId id="2147483922" r:id="rId16"/>
  </p:sldLayoutIdLst>
  <p:txStyles>
    <p:titleStyle>
      <a:lvl1pPr algn="l" rtl="0" eaLnBrk="0" fontAlgn="base" hangingPunct="0">
        <a:lnSpc>
          <a:spcPct val="90000"/>
        </a:lnSpc>
        <a:spcBef>
          <a:spcPct val="0"/>
        </a:spcBef>
        <a:spcAft>
          <a:spcPct val="0"/>
        </a:spcAft>
        <a:defRPr lang="en-US" sz="3200" b="1" kern="1200">
          <a:solidFill>
            <a:srgbClr val="262A63"/>
          </a:solidFill>
          <a:latin typeface="Calibri" panose="020F0502020204030204" pitchFamily="34" charset="0"/>
          <a:ea typeface="ＭＳ Ｐゴシック" charset="0"/>
          <a:cs typeface="ＭＳ Ｐゴシック" charset="0"/>
        </a:defRPr>
      </a:lvl1pPr>
      <a:lvl2pPr algn="l" rtl="0" eaLnBrk="0" fontAlgn="base" hangingPunct="0">
        <a:lnSpc>
          <a:spcPct val="90000"/>
        </a:lnSpc>
        <a:spcBef>
          <a:spcPct val="0"/>
        </a:spcBef>
        <a:spcAft>
          <a:spcPct val="0"/>
        </a:spcAft>
        <a:defRPr sz="3200" b="1">
          <a:solidFill>
            <a:srgbClr val="262A63"/>
          </a:solidFill>
          <a:latin typeface="Calibri" pitchFamily="34" charset="0"/>
          <a:ea typeface="ＭＳ Ｐゴシック" charset="0"/>
          <a:cs typeface="ＭＳ Ｐゴシック" charset="0"/>
        </a:defRPr>
      </a:lvl2pPr>
      <a:lvl3pPr algn="l" rtl="0" eaLnBrk="0" fontAlgn="base" hangingPunct="0">
        <a:lnSpc>
          <a:spcPct val="90000"/>
        </a:lnSpc>
        <a:spcBef>
          <a:spcPct val="0"/>
        </a:spcBef>
        <a:spcAft>
          <a:spcPct val="0"/>
        </a:spcAft>
        <a:defRPr sz="3200" b="1">
          <a:solidFill>
            <a:srgbClr val="262A63"/>
          </a:solidFill>
          <a:latin typeface="Calibri" pitchFamily="34" charset="0"/>
          <a:ea typeface="ＭＳ Ｐゴシック" charset="0"/>
          <a:cs typeface="ＭＳ Ｐゴシック" charset="0"/>
        </a:defRPr>
      </a:lvl3pPr>
      <a:lvl4pPr algn="l" rtl="0" eaLnBrk="0" fontAlgn="base" hangingPunct="0">
        <a:lnSpc>
          <a:spcPct val="90000"/>
        </a:lnSpc>
        <a:spcBef>
          <a:spcPct val="0"/>
        </a:spcBef>
        <a:spcAft>
          <a:spcPct val="0"/>
        </a:spcAft>
        <a:defRPr sz="3200" b="1">
          <a:solidFill>
            <a:srgbClr val="262A63"/>
          </a:solidFill>
          <a:latin typeface="Calibri" pitchFamily="34" charset="0"/>
          <a:ea typeface="ＭＳ Ｐゴシック" charset="0"/>
          <a:cs typeface="ＭＳ Ｐゴシック" charset="0"/>
        </a:defRPr>
      </a:lvl4pPr>
      <a:lvl5pPr algn="l" rtl="0" eaLnBrk="0" fontAlgn="base" hangingPunct="0">
        <a:lnSpc>
          <a:spcPct val="90000"/>
        </a:lnSpc>
        <a:spcBef>
          <a:spcPct val="0"/>
        </a:spcBef>
        <a:spcAft>
          <a:spcPct val="0"/>
        </a:spcAft>
        <a:defRPr sz="3200" b="1">
          <a:solidFill>
            <a:srgbClr val="262A63"/>
          </a:solidFill>
          <a:latin typeface="Calibri" pitchFamily="34" charset="0"/>
          <a:ea typeface="ＭＳ Ｐゴシック" charset="0"/>
          <a:cs typeface="ＭＳ Ｐゴシック" charset="0"/>
        </a:defRPr>
      </a:lvl5pPr>
      <a:lvl6pPr marL="457200" algn="l" rtl="0" fontAlgn="base">
        <a:lnSpc>
          <a:spcPct val="90000"/>
        </a:lnSpc>
        <a:spcBef>
          <a:spcPct val="0"/>
        </a:spcBef>
        <a:spcAft>
          <a:spcPct val="0"/>
        </a:spcAft>
        <a:defRPr sz="3200" b="1">
          <a:solidFill>
            <a:srgbClr val="262A63"/>
          </a:solidFill>
          <a:latin typeface="Calibri" pitchFamily="34" charset="0"/>
        </a:defRPr>
      </a:lvl6pPr>
      <a:lvl7pPr marL="914400" algn="l" rtl="0" fontAlgn="base">
        <a:lnSpc>
          <a:spcPct val="90000"/>
        </a:lnSpc>
        <a:spcBef>
          <a:spcPct val="0"/>
        </a:spcBef>
        <a:spcAft>
          <a:spcPct val="0"/>
        </a:spcAft>
        <a:defRPr sz="3200" b="1">
          <a:solidFill>
            <a:srgbClr val="262A63"/>
          </a:solidFill>
          <a:latin typeface="Calibri" pitchFamily="34" charset="0"/>
        </a:defRPr>
      </a:lvl7pPr>
      <a:lvl8pPr marL="1371600" algn="l" rtl="0" fontAlgn="base">
        <a:lnSpc>
          <a:spcPct val="90000"/>
        </a:lnSpc>
        <a:spcBef>
          <a:spcPct val="0"/>
        </a:spcBef>
        <a:spcAft>
          <a:spcPct val="0"/>
        </a:spcAft>
        <a:defRPr sz="3200" b="1">
          <a:solidFill>
            <a:srgbClr val="262A63"/>
          </a:solidFill>
          <a:latin typeface="Calibri" pitchFamily="34" charset="0"/>
        </a:defRPr>
      </a:lvl8pPr>
      <a:lvl9pPr marL="1828800" algn="l" rtl="0" fontAlgn="base">
        <a:lnSpc>
          <a:spcPct val="90000"/>
        </a:lnSpc>
        <a:spcBef>
          <a:spcPct val="0"/>
        </a:spcBef>
        <a:spcAft>
          <a:spcPct val="0"/>
        </a:spcAft>
        <a:defRPr sz="3200" b="1">
          <a:solidFill>
            <a:srgbClr val="262A63"/>
          </a:solidFill>
          <a:latin typeface="Calibri" pitchFamily="34" charset="0"/>
        </a:defRPr>
      </a:lvl9pPr>
    </p:titleStyle>
    <p:bodyStyle>
      <a:lvl1pPr marL="228600" indent="-228600" algn="l" rtl="0" eaLnBrk="0" fontAlgn="base" hangingPunct="0">
        <a:lnSpc>
          <a:spcPct val="90000"/>
        </a:lnSpc>
        <a:spcBef>
          <a:spcPts val="1000"/>
        </a:spcBef>
        <a:spcAft>
          <a:spcPct val="0"/>
        </a:spcAft>
        <a:buClr>
          <a:srgbClr val="262A63"/>
        </a:buClr>
        <a:buFont typeface="Arial" charset="0"/>
        <a:buChar char="•"/>
        <a:defRPr sz="2800" kern="1200">
          <a:solidFill>
            <a:schemeClr val="tx1"/>
          </a:solidFill>
          <a:latin typeface="Calibri" panose="020F0502020204030204" pitchFamily="34" charset="0"/>
          <a:ea typeface="ＭＳ Ｐゴシック" charset="0"/>
          <a:cs typeface="ＭＳ Ｐゴシック" charset="0"/>
        </a:defRPr>
      </a:lvl1pPr>
      <a:lvl2pPr marL="685800" indent="-228600" algn="l" rtl="0" eaLnBrk="0" fontAlgn="base" hangingPunct="0">
        <a:lnSpc>
          <a:spcPct val="90000"/>
        </a:lnSpc>
        <a:spcBef>
          <a:spcPts val="500"/>
        </a:spcBef>
        <a:spcAft>
          <a:spcPct val="0"/>
        </a:spcAft>
        <a:buClr>
          <a:srgbClr val="00689B"/>
        </a:buClr>
        <a:buFont typeface="Arial" charset="0"/>
        <a:buChar char="•"/>
        <a:defRPr sz="2400" kern="1200">
          <a:solidFill>
            <a:schemeClr val="tx1"/>
          </a:solidFill>
          <a:latin typeface="Calibri" panose="020F0502020204030204" pitchFamily="34" charset="0"/>
          <a:ea typeface="ＭＳ Ｐゴシック" charset="0"/>
          <a:cs typeface="+mn-cs"/>
        </a:defRPr>
      </a:lvl2pPr>
      <a:lvl3pPr marL="1143000" indent="-228600" algn="l" rtl="0" eaLnBrk="0" fontAlgn="base" hangingPunct="0">
        <a:lnSpc>
          <a:spcPct val="90000"/>
        </a:lnSpc>
        <a:spcBef>
          <a:spcPts val="500"/>
        </a:spcBef>
        <a:spcAft>
          <a:spcPct val="0"/>
        </a:spcAft>
        <a:buClr>
          <a:srgbClr val="00A88D"/>
        </a:buClr>
        <a:buFont typeface="Arial" charset="0"/>
        <a:buChar char="•"/>
        <a:defRPr sz="2000" kern="1200">
          <a:solidFill>
            <a:schemeClr val="tx1"/>
          </a:solidFill>
          <a:latin typeface="Calibri" panose="020F0502020204030204" pitchFamily="34" charset="0"/>
          <a:ea typeface="ＭＳ Ｐゴシック" charset="0"/>
          <a:cs typeface="+mn-cs"/>
        </a:defRPr>
      </a:lvl3pPr>
      <a:lvl4pPr marL="1371600" algn="l" rtl="0" eaLnBrk="0" fontAlgn="base" hangingPunct="0">
        <a:lnSpc>
          <a:spcPct val="90000"/>
        </a:lnSpc>
        <a:spcBef>
          <a:spcPts val="500"/>
        </a:spcBef>
        <a:spcAft>
          <a:spcPct val="0"/>
        </a:spcAft>
        <a:buClr>
          <a:srgbClr val="9CB63C"/>
        </a:buClr>
        <a:buFont typeface="Arial" charset="0"/>
        <a:defRPr sz="2000" kern="1200">
          <a:solidFill>
            <a:schemeClr val="tx1"/>
          </a:solidFill>
          <a:latin typeface="Calibri" panose="020F0502020204030204" pitchFamily="34" charset="0"/>
          <a:ea typeface="ＭＳ Ｐゴシック" charset="0"/>
          <a:cs typeface="+mn-cs"/>
        </a:defRPr>
      </a:lvl4pPr>
      <a:lvl5pPr marL="2057400" indent="-228600" algn="l" rtl="0" eaLnBrk="0" fontAlgn="base" hangingPunct="0">
        <a:lnSpc>
          <a:spcPct val="90000"/>
        </a:lnSpc>
        <a:spcBef>
          <a:spcPts val="500"/>
        </a:spcBef>
        <a:spcAft>
          <a:spcPct val="0"/>
        </a:spcAft>
        <a:buClr>
          <a:srgbClr val="CD9D2C"/>
        </a:buClr>
        <a:buFont typeface="Arial" charset="0"/>
        <a:buChar char="•"/>
        <a:defRPr sz="2000" kern="1200">
          <a:solidFill>
            <a:schemeClr val="tx1"/>
          </a:solidFill>
          <a:latin typeface="Calibri" panose="020F0502020204030204" pitchFamily="34" charset="0"/>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NULL" TargetMode="External"/><Relationship Id="rId4" Type="http://schemas.openxmlformats.org/officeDocument/2006/relationships/hyperlink" Target="https://www.flrules.org/gateway/ruleNo.asp?id=1B-30.001"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ctrTitle"/>
          </p:nvPr>
        </p:nvSpPr>
        <p:spPr>
          <a:xfrm>
            <a:off x="482600" y="2035629"/>
            <a:ext cx="8178800" cy="1513115"/>
          </a:xfrm>
        </p:spPr>
        <p:txBody>
          <a:bodyPr anchor="ctr">
            <a:normAutofit fontScale="90000"/>
          </a:bodyPr>
          <a:lstStyle/>
          <a:p>
            <a:pPr eaLnBrk="1" hangingPunct="1"/>
            <a:r>
              <a:rPr lang="en-US" altLang="x-none" dirty="0">
                <a:latin typeface="Calibri" charset="0"/>
                <a:ea typeface="ＭＳ Ｐゴシック" charset="-128"/>
              </a:rPr>
              <a:t> </a:t>
            </a:r>
            <a:br>
              <a:rPr lang="en-US" altLang="x-none" dirty="0">
                <a:latin typeface="Calibri" charset="0"/>
                <a:ea typeface="ＭＳ Ｐゴシック" charset="-128"/>
              </a:rPr>
            </a:br>
            <a:r>
              <a:rPr lang="en-US" altLang="x-none" dirty="0">
                <a:latin typeface="Calibri" charset="0"/>
                <a:ea typeface="ＭＳ Ｐゴシック" charset="-128"/>
              </a:rPr>
              <a:t>Florida Medicaid Draft Rule 59G-4.035</a:t>
            </a:r>
            <a:br>
              <a:rPr lang="en-US" altLang="x-none" dirty="0">
                <a:latin typeface="Calibri" charset="0"/>
                <a:ea typeface="ＭＳ Ｐゴシック" charset="-128"/>
              </a:rPr>
            </a:br>
            <a:r>
              <a:rPr lang="en-US" altLang="x-none" dirty="0">
                <a:latin typeface="Calibri" charset="0"/>
                <a:ea typeface="ＭＳ Ｐゴシック" charset="-128"/>
              </a:rPr>
              <a:t>School Based Services Policy </a:t>
            </a:r>
            <a:br>
              <a:rPr lang="en-US" altLang="x-none" dirty="0">
                <a:latin typeface="Calibri" charset="0"/>
                <a:ea typeface="ＭＳ Ｐゴシック" charset="-128"/>
              </a:rPr>
            </a:br>
            <a:endParaRPr lang="x-none" altLang="x-none" dirty="0">
              <a:latin typeface="Calibri" charset="0"/>
              <a:ea typeface="ＭＳ Ｐゴシック" charset="-128"/>
            </a:endParaRPr>
          </a:p>
        </p:txBody>
      </p:sp>
      <p:sp>
        <p:nvSpPr>
          <p:cNvPr id="3" name="Subtitle 2"/>
          <p:cNvSpPr>
            <a:spLocks noGrp="1"/>
          </p:cNvSpPr>
          <p:nvPr>
            <p:ph type="subTitle" idx="1"/>
          </p:nvPr>
        </p:nvSpPr>
        <p:spPr>
          <a:xfrm>
            <a:off x="482600" y="3679372"/>
            <a:ext cx="8178800" cy="1426028"/>
          </a:xfrm>
        </p:spPr>
        <p:txBody>
          <a:bodyPr rtlCol="0">
            <a:normAutofit fontScale="92500" lnSpcReduction="10000"/>
          </a:bodyPr>
          <a:lstStyle/>
          <a:p>
            <a:pPr eaLnBrk="1" fontAlgn="auto" hangingPunct="1">
              <a:spcAft>
                <a:spcPts val="0"/>
              </a:spcAft>
              <a:defRPr/>
            </a:pPr>
            <a:r>
              <a:rPr lang="en-US" dirty="0"/>
              <a:t>Bureau of Exceptional Education and Student Services/University of South Florida Student Support Services Project</a:t>
            </a:r>
          </a:p>
          <a:p>
            <a:pPr eaLnBrk="1" fontAlgn="auto" hangingPunct="1">
              <a:spcAft>
                <a:spcPts val="0"/>
              </a:spcAft>
              <a:defRPr/>
            </a:pPr>
            <a:endParaRPr lang="en-US" altLang="x-none" dirty="0">
              <a:latin typeface="Calibri" charset="0"/>
              <a:ea typeface="ＭＳ Ｐゴシック" charset="-128"/>
            </a:endParaRPr>
          </a:p>
          <a:p>
            <a:pPr eaLnBrk="1" fontAlgn="auto" hangingPunct="1">
              <a:spcAft>
                <a:spcPts val="0"/>
              </a:spcAft>
              <a:defRPr/>
            </a:pPr>
            <a:r>
              <a:rPr lang="en-US" altLang="x-none" dirty="0">
                <a:latin typeface="Calibri" charset="0"/>
                <a:ea typeface="ＭＳ Ｐゴシック" charset="-128"/>
              </a:rPr>
              <a:t> </a:t>
            </a:r>
          </a:p>
        </p:txBody>
      </p:sp>
      <p:sp>
        <p:nvSpPr>
          <p:cNvPr id="4" name="Text Placeholder 3"/>
          <p:cNvSpPr>
            <a:spLocks noGrp="1"/>
          </p:cNvSpPr>
          <p:nvPr>
            <p:ph type="body" sz="quarter" idx="14"/>
          </p:nvPr>
        </p:nvSpPr>
        <p:spPr>
          <a:xfrm>
            <a:off x="3535363" y="5355771"/>
            <a:ext cx="2073275" cy="457200"/>
          </a:xfrm>
        </p:spPr>
        <p:txBody>
          <a:bodyPr rtlCol="0"/>
          <a:lstStyle/>
          <a:p>
            <a:pPr eaLnBrk="1" fontAlgn="auto" hangingPunct="1">
              <a:spcAft>
                <a:spcPts val="0"/>
              </a:spcAft>
              <a:buFont typeface="Arial" panose="020B0604020202020204" pitchFamily="34" charset="0"/>
              <a:buNone/>
              <a:defRPr/>
            </a:pPr>
            <a:r>
              <a:rPr lang="en-US" dirty="0">
                <a:ea typeface="+mn-ea"/>
                <a:cs typeface="+mn-cs"/>
              </a:rPr>
              <a:t>April 17, 2018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title="Providers-Behavioral">
            <a:extLst>
              <a:ext uri="{FF2B5EF4-FFF2-40B4-BE49-F238E27FC236}">
                <a16:creationId xmlns:a16="http://schemas.microsoft.com/office/drawing/2014/main" xmlns="" id="{D934BF35-3334-8E49-99F7-E2DA24649A7C}"/>
              </a:ext>
            </a:extLst>
          </p:cNvPr>
          <p:cNvGraphicFramePr>
            <a:graphicFrameLocks noGrp="1"/>
          </p:cNvGraphicFramePr>
          <p:nvPr>
            <p:extLst>
              <p:ext uri="{D42A27DB-BD31-4B8C-83A1-F6EECF244321}">
                <p14:modId xmlns:p14="http://schemas.microsoft.com/office/powerpoint/2010/main" val="1092144931"/>
              </p:ext>
            </p:extLst>
          </p:nvPr>
        </p:nvGraphicFramePr>
        <p:xfrm>
          <a:off x="305394" y="1757152"/>
          <a:ext cx="8708571" cy="3929742"/>
        </p:xfrm>
        <a:graphic>
          <a:graphicData uri="http://schemas.openxmlformats.org/drawingml/2006/table">
            <a:tbl>
              <a:tblPr firstRow="1" bandRow="1">
                <a:tableStyleId>{5C22544A-7EE6-4342-B048-85BDC9FD1C3A}</a:tableStyleId>
              </a:tblPr>
              <a:tblGrid>
                <a:gridCol w="2011810">
                  <a:extLst>
                    <a:ext uri="{9D8B030D-6E8A-4147-A177-3AD203B41FA5}">
                      <a16:colId xmlns:a16="http://schemas.microsoft.com/office/drawing/2014/main" xmlns="" val="3848111082"/>
                    </a:ext>
                  </a:extLst>
                </a:gridCol>
                <a:gridCol w="3247973">
                  <a:extLst>
                    <a:ext uri="{9D8B030D-6E8A-4147-A177-3AD203B41FA5}">
                      <a16:colId xmlns:a16="http://schemas.microsoft.com/office/drawing/2014/main" xmlns="" val="2664797792"/>
                    </a:ext>
                  </a:extLst>
                </a:gridCol>
                <a:gridCol w="3448788">
                  <a:extLst>
                    <a:ext uri="{9D8B030D-6E8A-4147-A177-3AD203B41FA5}">
                      <a16:colId xmlns:a16="http://schemas.microsoft.com/office/drawing/2014/main" xmlns="" val="4178446201"/>
                    </a:ext>
                  </a:extLst>
                </a:gridCol>
              </a:tblGrid>
              <a:tr h="817075">
                <a:tc>
                  <a:txBody>
                    <a:bodyPr/>
                    <a:lstStyle/>
                    <a:p>
                      <a:r>
                        <a:rPr lang="en-US" dirty="0"/>
                        <a:t>Behavioral Service Providers</a:t>
                      </a:r>
                    </a:p>
                  </a:txBody>
                  <a:tcPr/>
                </a:tc>
                <a:tc>
                  <a:txBody>
                    <a:bodyPr/>
                    <a:lstStyle/>
                    <a:p>
                      <a:r>
                        <a:rPr lang="en-US" dirty="0"/>
                        <a:t>Current Handbook</a:t>
                      </a:r>
                    </a:p>
                  </a:txBody>
                  <a:tcPr/>
                </a:tc>
                <a:tc>
                  <a:txBody>
                    <a:bodyPr/>
                    <a:lstStyle/>
                    <a:p>
                      <a:r>
                        <a:rPr lang="en-US" dirty="0"/>
                        <a:t>New Rule</a:t>
                      </a:r>
                    </a:p>
                  </a:txBody>
                  <a:tcPr/>
                </a:tc>
                <a:extLst>
                  <a:ext uri="{0D108BD9-81ED-4DB2-BD59-A6C34878D82A}">
                    <a16:rowId xmlns:a16="http://schemas.microsoft.com/office/drawing/2014/main" xmlns="" val="1477065971"/>
                  </a:ext>
                </a:extLst>
              </a:tr>
              <a:tr h="3112667">
                <a:tc>
                  <a:txBody>
                    <a:bodyPr/>
                    <a:lstStyle/>
                    <a:p>
                      <a:r>
                        <a:rPr lang="en-US" sz="1400" dirty="0"/>
                        <a:t>Psychologists/School Psychologists</a:t>
                      </a:r>
                    </a:p>
                  </a:txBody>
                  <a:tcPr/>
                </a:tc>
                <a:tc>
                  <a:txBody>
                    <a:bodyPr/>
                    <a:lstStyle/>
                    <a:p>
                      <a:r>
                        <a:rPr lang="en-US" sz="1400" dirty="0"/>
                        <a:t>-Licensed</a:t>
                      </a:r>
                    </a:p>
                    <a:p>
                      <a:r>
                        <a:rPr lang="en-US" sz="1400" dirty="0"/>
                        <a:t>-Certified by FDOE as a temporary certified school psychologist or as a certified school psychologist</a:t>
                      </a:r>
                    </a:p>
                    <a:p>
                      <a:r>
                        <a:rPr lang="en-US" sz="1400" dirty="0"/>
                        <a:t>-Master’s, Specialist’s or higher degree and accumulating experience for licensure or FDOE certification if rendered under the general supervision of a licensed psychologist, school psychologist, or FDOE certified school psychologist</a:t>
                      </a:r>
                    </a:p>
                    <a:p>
                      <a:endParaRPr lang="en-US" sz="1400" dirty="0"/>
                    </a:p>
                  </a:txBody>
                  <a:tcPr/>
                </a:tc>
                <a:tc>
                  <a:txBody>
                    <a:bodyPr/>
                    <a:lstStyle/>
                    <a:p>
                      <a:r>
                        <a:rPr lang="en-US" sz="1400" b="0" dirty="0">
                          <a:solidFill>
                            <a:schemeClr val="tx1"/>
                          </a:solidFill>
                        </a:rPr>
                        <a:t>-Licensed</a:t>
                      </a:r>
                    </a:p>
                    <a:p>
                      <a:r>
                        <a:rPr lang="en-US" sz="1400" b="0" dirty="0">
                          <a:solidFill>
                            <a:schemeClr val="tx1"/>
                          </a:solidFill>
                        </a:rPr>
                        <a:t>-Certified by FDOE as a temporary certified school psychologist or as a certified school psychologist</a:t>
                      </a:r>
                    </a:p>
                    <a:p>
                      <a:endParaRPr lang="en-US" sz="1600" b="1" dirty="0">
                        <a:solidFill>
                          <a:srgbClr val="FF0000"/>
                        </a:solidFill>
                      </a:endParaRPr>
                    </a:p>
                  </a:txBody>
                  <a:tcPr/>
                </a:tc>
                <a:extLst>
                  <a:ext uri="{0D108BD9-81ED-4DB2-BD59-A6C34878D82A}">
                    <a16:rowId xmlns:a16="http://schemas.microsoft.com/office/drawing/2014/main" xmlns="" val="1798484861"/>
                  </a:ext>
                </a:extLst>
              </a:tr>
            </a:tbl>
          </a:graphicData>
        </a:graphic>
      </p:graphicFrame>
      <p:sp>
        <p:nvSpPr>
          <p:cNvPr id="8" name="Title 7"/>
          <p:cNvSpPr>
            <a:spLocks noGrp="1"/>
          </p:cNvSpPr>
          <p:nvPr>
            <p:ph type="title"/>
          </p:nvPr>
        </p:nvSpPr>
        <p:spPr>
          <a:xfrm>
            <a:off x="429144" y="765633"/>
            <a:ext cx="7886700" cy="793750"/>
          </a:xfrm>
        </p:spPr>
        <p:txBody>
          <a:bodyPr/>
          <a:lstStyle/>
          <a:p>
            <a:pPr algn="ctr"/>
            <a:r>
              <a:rPr lang="en-US" sz="3600" dirty="0" smtClean="0">
                <a:latin typeface="+mn-lt"/>
              </a:rPr>
              <a:t>Providers-Behavioral</a:t>
            </a:r>
            <a:endParaRPr lang="en-US" sz="3600" dirty="0">
              <a:latin typeface="+mn-lt"/>
            </a:endParaRPr>
          </a:p>
        </p:txBody>
      </p:sp>
    </p:spTree>
    <p:extLst>
      <p:ext uri="{BB962C8B-B14F-4D97-AF65-F5344CB8AC3E}">
        <p14:creationId xmlns:p14="http://schemas.microsoft.com/office/powerpoint/2010/main" val="3577596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title="Providers-Behavioral, 1">
            <a:extLst>
              <a:ext uri="{FF2B5EF4-FFF2-40B4-BE49-F238E27FC236}">
                <a16:creationId xmlns:a16="http://schemas.microsoft.com/office/drawing/2014/main" xmlns="" id="{D934BF35-3334-8E49-99F7-E2DA24649A7C}"/>
              </a:ext>
            </a:extLst>
          </p:cNvPr>
          <p:cNvGraphicFramePr>
            <a:graphicFrameLocks noGrp="1"/>
          </p:cNvGraphicFramePr>
          <p:nvPr>
            <p:extLst>
              <p:ext uri="{D42A27DB-BD31-4B8C-83A1-F6EECF244321}">
                <p14:modId xmlns:p14="http://schemas.microsoft.com/office/powerpoint/2010/main" val="1013456229"/>
              </p:ext>
            </p:extLst>
          </p:nvPr>
        </p:nvGraphicFramePr>
        <p:xfrm>
          <a:off x="330332" y="1715589"/>
          <a:ext cx="8708571" cy="3931920"/>
        </p:xfrm>
        <a:graphic>
          <a:graphicData uri="http://schemas.openxmlformats.org/drawingml/2006/table">
            <a:tbl>
              <a:tblPr firstRow="1" bandRow="1">
                <a:tableStyleId>{5C22544A-7EE6-4342-B048-85BDC9FD1C3A}</a:tableStyleId>
              </a:tblPr>
              <a:tblGrid>
                <a:gridCol w="2011810">
                  <a:extLst>
                    <a:ext uri="{9D8B030D-6E8A-4147-A177-3AD203B41FA5}">
                      <a16:colId xmlns:a16="http://schemas.microsoft.com/office/drawing/2014/main" xmlns="" val="3848111082"/>
                    </a:ext>
                  </a:extLst>
                </a:gridCol>
                <a:gridCol w="3247973">
                  <a:extLst>
                    <a:ext uri="{9D8B030D-6E8A-4147-A177-3AD203B41FA5}">
                      <a16:colId xmlns:a16="http://schemas.microsoft.com/office/drawing/2014/main" xmlns="" val="2664797792"/>
                    </a:ext>
                  </a:extLst>
                </a:gridCol>
                <a:gridCol w="3448788">
                  <a:extLst>
                    <a:ext uri="{9D8B030D-6E8A-4147-A177-3AD203B41FA5}">
                      <a16:colId xmlns:a16="http://schemas.microsoft.com/office/drawing/2014/main" xmlns="" val="4178446201"/>
                    </a:ext>
                  </a:extLst>
                </a:gridCol>
              </a:tblGrid>
              <a:tr h="581547">
                <a:tc>
                  <a:txBody>
                    <a:bodyPr/>
                    <a:lstStyle/>
                    <a:p>
                      <a:r>
                        <a:rPr lang="en-US" dirty="0"/>
                        <a:t>Behavioral Service Providers</a:t>
                      </a:r>
                    </a:p>
                  </a:txBody>
                  <a:tcPr/>
                </a:tc>
                <a:tc>
                  <a:txBody>
                    <a:bodyPr/>
                    <a:lstStyle/>
                    <a:p>
                      <a:r>
                        <a:rPr lang="en-US" dirty="0"/>
                        <a:t>Current Handbook</a:t>
                      </a:r>
                    </a:p>
                  </a:txBody>
                  <a:tcPr/>
                </a:tc>
                <a:tc>
                  <a:txBody>
                    <a:bodyPr/>
                    <a:lstStyle/>
                    <a:p>
                      <a:r>
                        <a:rPr lang="en-US" dirty="0"/>
                        <a:t>New Rule</a:t>
                      </a:r>
                    </a:p>
                  </a:txBody>
                  <a:tcPr/>
                </a:tc>
                <a:extLst>
                  <a:ext uri="{0D108BD9-81ED-4DB2-BD59-A6C34878D82A}">
                    <a16:rowId xmlns:a16="http://schemas.microsoft.com/office/drawing/2014/main" xmlns="" val="1477065971"/>
                  </a:ext>
                </a:extLst>
              </a:tr>
              <a:tr h="2672722">
                <a:tc>
                  <a:txBody>
                    <a:bodyPr/>
                    <a:lstStyle/>
                    <a:p>
                      <a:r>
                        <a:rPr lang="en-US" sz="1400" dirty="0"/>
                        <a:t>Social Worker (Bachelor’s and Master’s Level)</a:t>
                      </a:r>
                    </a:p>
                  </a:txBody>
                  <a:tcPr/>
                </a:tc>
                <a:tc>
                  <a:txBody>
                    <a:bodyPr/>
                    <a:lstStyle/>
                    <a:p>
                      <a:r>
                        <a:rPr lang="en-US" sz="1400" dirty="0"/>
                        <a:t>Must have one of following:</a:t>
                      </a:r>
                    </a:p>
                    <a:p>
                      <a:r>
                        <a:rPr lang="en-US" sz="1400" dirty="0"/>
                        <a:t>-License as clinical social worker</a:t>
                      </a:r>
                    </a:p>
                    <a:p>
                      <a:r>
                        <a:rPr lang="en-US" sz="1400" dirty="0"/>
                        <a:t>-FDOE certification as school social worker with master’s level degree</a:t>
                      </a:r>
                    </a:p>
                    <a:p>
                      <a:r>
                        <a:rPr lang="en-US" sz="1400" dirty="0"/>
                        <a:t>-Master’s degree of higher and working under the supervision of a licensed clinical social worker or FDOE certified master’s degree or higher in social work in order to obtain work experience necessary for licensure or certification.</a:t>
                      </a:r>
                    </a:p>
                    <a:p>
                      <a:r>
                        <a:rPr lang="en-US" sz="1400" dirty="0"/>
                        <a:t>-FDOE certification as school social worker with bachelor’s degree and working under the supervision of a licensed or FDOE certified master’s degree level school social worker.</a:t>
                      </a:r>
                    </a:p>
                  </a:txBody>
                  <a:tcPr/>
                </a:tc>
                <a:tc>
                  <a:txBody>
                    <a:bodyPr/>
                    <a:lstStyle/>
                    <a:p>
                      <a:r>
                        <a:rPr lang="en-US" sz="1400" b="1" dirty="0">
                          <a:solidFill>
                            <a:srgbClr val="FF0000"/>
                          </a:solidFill>
                        </a:rPr>
                        <a:t>Social workers licensed in accordance with Chapter 491,</a:t>
                      </a:r>
                      <a:r>
                        <a:rPr lang="en-US" sz="1400" dirty="0"/>
                        <a:t> who have one of the following:</a:t>
                      </a:r>
                    </a:p>
                    <a:p>
                      <a:r>
                        <a:rPr lang="en-US" sz="1400" dirty="0"/>
                        <a:t>-FDOE certification as a social worker with a master’s degree or higher in social work</a:t>
                      </a:r>
                    </a:p>
                    <a:p>
                      <a:r>
                        <a:rPr lang="en-US" sz="1400" dirty="0"/>
                        <a:t>-Master’s degree or higher and working under the supervision of a licensed clinical social worker (or equivalent)</a:t>
                      </a:r>
                    </a:p>
                    <a:p>
                      <a:endParaRPr lang="en-US" sz="1600" dirty="0"/>
                    </a:p>
                  </a:txBody>
                  <a:tcPr/>
                </a:tc>
                <a:extLst>
                  <a:ext uri="{0D108BD9-81ED-4DB2-BD59-A6C34878D82A}">
                    <a16:rowId xmlns:a16="http://schemas.microsoft.com/office/drawing/2014/main" xmlns="" val="3640714882"/>
                  </a:ext>
                </a:extLst>
              </a:tr>
            </a:tbl>
          </a:graphicData>
        </a:graphic>
      </p:graphicFrame>
      <p:sp>
        <p:nvSpPr>
          <p:cNvPr id="8" name="Title 7"/>
          <p:cNvSpPr>
            <a:spLocks noGrp="1"/>
          </p:cNvSpPr>
          <p:nvPr>
            <p:ph type="title"/>
          </p:nvPr>
        </p:nvSpPr>
        <p:spPr>
          <a:xfrm>
            <a:off x="429144" y="765633"/>
            <a:ext cx="7886700" cy="793750"/>
          </a:xfrm>
        </p:spPr>
        <p:txBody>
          <a:bodyPr/>
          <a:lstStyle/>
          <a:p>
            <a:pPr algn="ctr"/>
            <a:r>
              <a:rPr lang="en-US" sz="3600" dirty="0" smtClean="0">
                <a:solidFill>
                  <a:schemeClr val="bg1"/>
                </a:solidFill>
                <a:latin typeface="+mn-lt"/>
              </a:rPr>
              <a:t>Providers-Behavioral2</a:t>
            </a:r>
            <a:endParaRPr lang="en-US" sz="3600" dirty="0">
              <a:solidFill>
                <a:schemeClr val="bg1"/>
              </a:solidFill>
              <a:latin typeface="+mn-lt"/>
            </a:endParaRPr>
          </a:p>
        </p:txBody>
      </p:sp>
    </p:spTree>
    <p:extLst>
      <p:ext uri="{BB962C8B-B14F-4D97-AF65-F5344CB8AC3E}">
        <p14:creationId xmlns:p14="http://schemas.microsoft.com/office/powerpoint/2010/main" val="386882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20832" y="805543"/>
            <a:ext cx="7886700" cy="793750"/>
          </a:xfrm>
        </p:spPr>
        <p:txBody>
          <a:bodyPr/>
          <a:lstStyle/>
          <a:p>
            <a:pPr algn="ctr"/>
            <a:r>
              <a:rPr lang="en-US" sz="3600" smtClean="0">
                <a:solidFill>
                  <a:schemeClr val="bg1"/>
                </a:solidFill>
                <a:latin typeface="+mn-lt"/>
              </a:rPr>
              <a:t>Providers-Behavioral1</a:t>
            </a:r>
            <a:endParaRPr lang="en-US" sz="3600" dirty="0">
              <a:solidFill>
                <a:schemeClr val="bg1"/>
              </a:solidFill>
              <a:latin typeface="+mn-lt"/>
            </a:endParaRPr>
          </a:p>
        </p:txBody>
      </p:sp>
      <p:graphicFrame>
        <p:nvGraphicFramePr>
          <p:cNvPr id="5" name="Table 4" title="Providers-Behavioral, 2">
            <a:extLst>
              <a:ext uri="{FF2B5EF4-FFF2-40B4-BE49-F238E27FC236}">
                <a16:creationId xmlns:a16="http://schemas.microsoft.com/office/drawing/2014/main" xmlns="" id="{D934BF35-3334-8E49-99F7-E2DA24649A7C}"/>
              </a:ext>
            </a:extLst>
          </p:cNvPr>
          <p:cNvGraphicFramePr>
            <a:graphicFrameLocks noGrp="1"/>
          </p:cNvGraphicFramePr>
          <p:nvPr>
            <p:extLst>
              <p:ext uri="{D42A27DB-BD31-4B8C-83A1-F6EECF244321}">
                <p14:modId xmlns:p14="http://schemas.microsoft.com/office/powerpoint/2010/main" val="1162166186"/>
              </p:ext>
            </p:extLst>
          </p:nvPr>
        </p:nvGraphicFramePr>
        <p:xfrm>
          <a:off x="315685" y="805543"/>
          <a:ext cx="8708571" cy="6003784"/>
        </p:xfrm>
        <a:graphic>
          <a:graphicData uri="http://schemas.openxmlformats.org/drawingml/2006/table">
            <a:tbl>
              <a:tblPr firstRow="1" bandRow="1">
                <a:tableStyleId>{5C22544A-7EE6-4342-B048-85BDC9FD1C3A}</a:tableStyleId>
              </a:tblPr>
              <a:tblGrid>
                <a:gridCol w="1915886">
                  <a:extLst>
                    <a:ext uri="{9D8B030D-6E8A-4147-A177-3AD203B41FA5}">
                      <a16:colId xmlns:a16="http://schemas.microsoft.com/office/drawing/2014/main" xmlns="" val="3848111082"/>
                    </a:ext>
                  </a:extLst>
                </a:gridCol>
                <a:gridCol w="2982685">
                  <a:extLst>
                    <a:ext uri="{9D8B030D-6E8A-4147-A177-3AD203B41FA5}">
                      <a16:colId xmlns:a16="http://schemas.microsoft.com/office/drawing/2014/main" xmlns="" val="2664797792"/>
                    </a:ext>
                  </a:extLst>
                </a:gridCol>
                <a:gridCol w="3810000">
                  <a:extLst>
                    <a:ext uri="{9D8B030D-6E8A-4147-A177-3AD203B41FA5}">
                      <a16:colId xmlns:a16="http://schemas.microsoft.com/office/drawing/2014/main" xmlns="" val="4178446201"/>
                    </a:ext>
                  </a:extLst>
                </a:gridCol>
              </a:tblGrid>
              <a:tr h="687385">
                <a:tc>
                  <a:txBody>
                    <a:bodyPr/>
                    <a:lstStyle/>
                    <a:p>
                      <a:r>
                        <a:rPr lang="en-US" dirty="0"/>
                        <a:t>Behavioral Service Providers</a:t>
                      </a:r>
                    </a:p>
                  </a:txBody>
                  <a:tcPr/>
                </a:tc>
                <a:tc>
                  <a:txBody>
                    <a:bodyPr/>
                    <a:lstStyle/>
                    <a:p>
                      <a:r>
                        <a:rPr lang="en-US" dirty="0"/>
                        <a:t>Current Handbook</a:t>
                      </a:r>
                    </a:p>
                  </a:txBody>
                  <a:tcPr/>
                </a:tc>
                <a:tc>
                  <a:txBody>
                    <a:bodyPr/>
                    <a:lstStyle/>
                    <a:p>
                      <a:r>
                        <a:rPr lang="en-US" dirty="0"/>
                        <a:t>New Rule</a:t>
                      </a:r>
                    </a:p>
                  </a:txBody>
                  <a:tcPr/>
                </a:tc>
                <a:extLst>
                  <a:ext uri="{0D108BD9-81ED-4DB2-BD59-A6C34878D82A}">
                    <a16:rowId xmlns:a16="http://schemas.microsoft.com/office/drawing/2014/main" xmlns="" val="1477065971"/>
                  </a:ext>
                </a:extLst>
              </a:tr>
              <a:tr h="999082">
                <a:tc>
                  <a:txBody>
                    <a:bodyPr/>
                    <a:lstStyle/>
                    <a:p>
                      <a:r>
                        <a:rPr lang="en-US" sz="1400" dirty="0"/>
                        <a:t>Certified Behavior Analyst (Bachelor Levels and Master levels)</a:t>
                      </a:r>
                    </a:p>
                  </a:txBody>
                  <a:tcPr/>
                </a:tc>
                <a:tc>
                  <a:txBody>
                    <a:bodyPr/>
                    <a:lstStyle/>
                    <a:p>
                      <a:r>
                        <a:rPr lang="en-US" sz="1400" dirty="0"/>
                        <a:t>Certification from DCF and have bachelor’s or master’s degree</a:t>
                      </a:r>
                    </a:p>
                  </a:txBody>
                  <a:tcPr/>
                </a:tc>
                <a:tc>
                  <a:txBody>
                    <a:bodyPr/>
                    <a:lstStyle/>
                    <a:p>
                      <a:r>
                        <a:rPr lang="en-US" sz="1400" b="1" dirty="0">
                          <a:solidFill>
                            <a:srgbClr val="FF0000"/>
                          </a:solidFill>
                        </a:rPr>
                        <a:t>Not in Rule-DCF certification no longer available</a:t>
                      </a:r>
                    </a:p>
                  </a:txBody>
                  <a:tcPr/>
                </a:tc>
                <a:extLst>
                  <a:ext uri="{0D108BD9-81ED-4DB2-BD59-A6C34878D82A}">
                    <a16:rowId xmlns:a16="http://schemas.microsoft.com/office/drawing/2014/main" xmlns="" val="1222310411"/>
                  </a:ext>
                </a:extLst>
              </a:tr>
              <a:tr h="9293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Associate Certified Behavior Analyst </a:t>
                      </a:r>
                    </a:p>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Certification from DCF and must work under the supervision of a master’s level CBA</a:t>
                      </a:r>
                    </a:p>
                    <a:p>
                      <a:endParaRPr lang="en-US" sz="1400" dirty="0"/>
                    </a:p>
                  </a:txBody>
                  <a:tcPr/>
                </a:tc>
                <a:tc>
                  <a:txBody>
                    <a:bodyPr/>
                    <a:lstStyle/>
                    <a:p>
                      <a:r>
                        <a:rPr lang="en-US" sz="1400" b="1" dirty="0">
                          <a:solidFill>
                            <a:srgbClr val="FF0000"/>
                          </a:solidFill>
                        </a:rPr>
                        <a:t>Not in Rule-DCF certification no longer available</a:t>
                      </a:r>
                    </a:p>
                  </a:txBody>
                  <a:tcPr/>
                </a:tc>
                <a:extLst>
                  <a:ext uri="{0D108BD9-81ED-4DB2-BD59-A6C34878D82A}">
                    <a16:rowId xmlns:a16="http://schemas.microsoft.com/office/drawing/2014/main" xmlns="" val="421344566"/>
                  </a:ext>
                </a:extLst>
              </a:tr>
              <a:tr h="7195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rgbClr val="FF0000"/>
                          </a:solidFill>
                        </a:rPr>
                        <a:t>Board Certified Assistant Behavior Analysts (</a:t>
                      </a:r>
                      <a:r>
                        <a:rPr lang="en-US" sz="1400" b="1" dirty="0" err="1">
                          <a:solidFill>
                            <a:srgbClr val="FF0000"/>
                          </a:solidFill>
                        </a:rPr>
                        <a:t>BCaBA</a:t>
                      </a:r>
                      <a:r>
                        <a:rPr lang="en-US" sz="1400" b="1" dirty="0">
                          <a:solidFill>
                            <a:srgbClr val="FF0000"/>
                          </a:solidFill>
                        </a:rPr>
                        <a:t>)</a:t>
                      </a:r>
                      <a:endParaRPr lang="en-US" sz="1400" b="1" dirty="0"/>
                    </a:p>
                  </a:txBody>
                  <a:tcPr/>
                </a:tc>
                <a:tc>
                  <a:txBody>
                    <a:bodyPr/>
                    <a:lstStyle/>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rgbClr val="FF0000"/>
                          </a:solidFill>
                        </a:rPr>
                        <a:t>Credentialed by the Behavior Analyst Certification Board</a:t>
                      </a:r>
                    </a:p>
                    <a:p>
                      <a:endParaRPr lang="en-US" sz="1400" dirty="0"/>
                    </a:p>
                  </a:txBody>
                  <a:tcPr/>
                </a:tc>
                <a:extLst>
                  <a:ext uri="{0D108BD9-81ED-4DB2-BD59-A6C34878D82A}">
                    <a16:rowId xmlns:a16="http://schemas.microsoft.com/office/drawing/2014/main" xmlns="" val="2267884085"/>
                  </a:ext>
                </a:extLst>
              </a:tr>
              <a:tr h="556455">
                <a:tc>
                  <a:txBody>
                    <a:bodyPr/>
                    <a:lstStyle/>
                    <a:p>
                      <a:r>
                        <a:rPr lang="en-US" sz="1400" b="1" dirty="0">
                          <a:solidFill>
                            <a:srgbClr val="FF0000"/>
                          </a:solidFill>
                        </a:rPr>
                        <a:t>Behavior Assistants</a:t>
                      </a:r>
                    </a:p>
                  </a:txBody>
                  <a:tcPr/>
                </a:tc>
                <a:tc>
                  <a:txBody>
                    <a:bodyPr/>
                    <a:lstStyle/>
                    <a:p>
                      <a:endParaRPr lang="en-US" sz="1400" dirty="0"/>
                    </a:p>
                  </a:txBody>
                  <a:tcPr/>
                </a:tc>
                <a:tc>
                  <a:txBody>
                    <a:bodyPr/>
                    <a:lstStyle/>
                    <a:p>
                      <a:r>
                        <a:rPr lang="en-US" sz="1400" b="1" dirty="0">
                          <a:solidFill>
                            <a:srgbClr val="FF0000"/>
                          </a:solidFill>
                        </a:rPr>
                        <a:t>Credentialed as registered behavior technician (before January 1, 2019)</a:t>
                      </a:r>
                    </a:p>
                  </a:txBody>
                  <a:tcPr/>
                </a:tc>
                <a:extLst>
                  <a:ext uri="{0D108BD9-81ED-4DB2-BD59-A6C34878D82A}">
                    <a16:rowId xmlns:a16="http://schemas.microsoft.com/office/drawing/2014/main" xmlns="" val="379790809"/>
                  </a:ext>
                </a:extLst>
              </a:tr>
              <a:tr h="2084462">
                <a:tc>
                  <a:txBody>
                    <a:bodyPr/>
                    <a:lstStyle/>
                    <a:p>
                      <a:r>
                        <a:rPr lang="en-US" sz="1400" b="1" dirty="0">
                          <a:solidFill>
                            <a:srgbClr val="FF0000"/>
                          </a:solidFill>
                        </a:rPr>
                        <a:t>Lead Analyst</a:t>
                      </a:r>
                    </a:p>
                  </a:txBody>
                  <a:tcPr/>
                </a:tc>
                <a:tc>
                  <a:txBody>
                    <a:bodyPr/>
                    <a:lstStyle/>
                    <a:p>
                      <a:endParaRPr lang="en-US" sz="1400" dirty="0"/>
                    </a:p>
                  </a:txBody>
                  <a:tcPr/>
                </a:tc>
                <a:tc>
                  <a:txBody>
                    <a:bodyPr/>
                    <a:lstStyle/>
                    <a:p>
                      <a:r>
                        <a:rPr lang="en-US" sz="1400" b="1" dirty="0">
                          <a:solidFill>
                            <a:srgbClr val="FF0000"/>
                          </a:solidFill>
                        </a:rPr>
                        <a:t>One of following:</a:t>
                      </a:r>
                    </a:p>
                    <a:p>
                      <a:r>
                        <a:rPr lang="en-US" sz="1400" b="1" dirty="0">
                          <a:solidFill>
                            <a:srgbClr val="FF0000"/>
                          </a:solidFill>
                        </a:rPr>
                        <a:t>-Behavioral analyst (BCBA) credentialed by Behavioral Analyst Certification Board</a:t>
                      </a:r>
                    </a:p>
                    <a:p>
                      <a:r>
                        <a:rPr lang="en-US" sz="1400" b="1" dirty="0">
                          <a:solidFill>
                            <a:srgbClr val="FF0000"/>
                          </a:solidFill>
                        </a:rPr>
                        <a:t>-Florida certified behavior analyst (FL-CBA) credentials by the Behavior Analyst Certification Board</a:t>
                      </a:r>
                    </a:p>
                    <a:p>
                      <a:r>
                        <a:rPr lang="en-US" sz="1400" b="1" dirty="0">
                          <a:solidFill>
                            <a:srgbClr val="FF0000"/>
                          </a:solidFill>
                        </a:rPr>
                        <a:t>-Practitioner licensed in accordance with Chapter 490 and 491, F.S., with training and expertise in the field of behavior analysis</a:t>
                      </a:r>
                    </a:p>
                  </a:txBody>
                  <a:tcPr/>
                </a:tc>
                <a:extLst>
                  <a:ext uri="{0D108BD9-81ED-4DB2-BD59-A6C34878D82A}">
                    <a16:rowId xmlns:a16="http://schemas.microsoft.com/office/drawing/2014/main" xmlns="" val="3232775875"/>
                  </a:ext>
                </a:extLst>
              </a:tr>
            </a:tbl>
          </a:graphicData>
        </a:graphic>
      </p:graphicFrame>
    </p:spTree>
    <p:extLst>
      <p:ext uri="{BB962C8B-B14F-4D97-AF65-F5344CB8AC3E}">
        <p14:creationId xmlns:p14="http://schemas.microsoft.com/office/powerpoint/2010/main" val="13362838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70459" y="1022465"/>
            <a:ext cx="7886700" cy="793750"/>
          </a:xfrm>
        </p:spPr>
        <p:txBody>
          <a:bodyPr/>
          <a:lstStyle/>
          <a:p>
            <a:pPr algn="ctr"/>
            <a:r>
              <a:rPr lang="en-US" sz="3600" smtClean="0">
                <a:solidFill>
                  <a:schemeClr val="bg1"/>
                </a:solidFill>
                <a:latin typeface="+mn-lt"/>
              </a:rPr>
              <a:t>Providers-Behavioral3</a:t>
            </a:r>
            <a:endParaRPr lang="en-US" sz="3600" dirty="0">
              <a:solidFill>
                <a:schemeClr val="bg1"/>
              </a:solidFill>
              <a:latin typeface="+mn-lt"/>
            </a:endParaRPr>
          </a:p>
        </p:txBody>
      </p:sp>
      <p:graphicFrame>
        <p:nvGraphicFramePr>
          <p:cNvPr id="5" name="Table 4" title="Providers-Behavioral, 3">
            <a:extLst>
              <a:ext uri="{FF2B5EF4-FFF2-40B4-BE49-F238E27FC236}">
                <a16:creationId xmlns:a16="http://schemas.microsoft.com/office/drawing/2014/main" xmlns="" id="{D934BF35-3334-8E49-99F7-E2DA24649A7C}"/>
              </a:ext>
            </a:extLst>
          </p:cNvPr>
          <p:cNvGraphicFramePr>
            <a:graphicFrameLocks noGrp="1"/>
          </p:cNvGraphicFramePr>
          <p:nvPr>
            <p:extLst>
              <p:ext uri="{D42A27DB-BD31-4B8C-83A1-F6EECF244321}">
                <p14:modId xmlns:p14="http://schemas.microsoft.com/office/powerpoint/2010/main" val="1129301310"/>
              </p:ext>
            </p:extLst>
          </p:nvPr>
        </p:nvGraphicFramePr>
        <p:xfrm>
          <a:off x="315685" y="939239"/>
          <a:ext cx="8708571" cy="5820789"/>
        </p:xfrm>
        <a:graphic>
          <a:graphicData uri="http://schemas.openxmlformats.org/drawingml/2006/table">
            <a:tbl>
              <a:tblPr firstRow="1" bandRow="1">
                <a:tableStyleId>{5C22544A-7EE6-4342-B048-85BDC9FD1C3A}</a:tableStyleId>
              </a:tblPr>
              <a:tblGrid>
                <a:gridCol w="1915886">
                  <a:extLst>
                    <a:ext uri="{9D8B030D-6E8A-4147-A177-3AD203B41FA5}">
                      <a16:colId xmlns:a16="http://schemas.microsoft.com/office/drawing/2014/main" xmlns="" val="3848111082"/>
                    </a:ext>
                  </a:extLst>
                </a:gridCol>
                <a:gridCol w="2982685">
                  <a:extLst>
                    <a:ext uri="{9D8B030D-6E8A-4147-A177-3AD203B41FA5}">
                      <a16:colId xmlns:a16="http://schemas.microsoft.com/office/drawing/2014/main" xmlns="" val="2664797792"/>
                    </a:ext>
                  </a:extLst>
                </a:gridCol>
                <a:gridCol w="3810000">
                  <a:extLst>
                    <a:ext uri="{9D8B030D-6E8A-4147-A177-3AD203B41FA5}">
                      <a16:colId xmlns:a16="http://schemas.microsoft.com/office/drawing/2014/main" xmlns="" val="4178446201"/>
                    </a:ext>
                  </a:extLst>
                </a:gridCol>
              </a:tblGrid>
              <a:tr h="737968">
                <a:tc>
                  <a:txBody>
                    <a:bodyPr/>
                    <a:lstStyle/>
                    <a:p>
                      <a:r>
                        <a:rPr lang="en-US" dirty="0"/>
                        <a:t>Behavioral Service Providers</a:t>
                      </a:r>
                    </a:p>
                  </a:txBody>
                  <a:tcPr/>
                </a:tc>
                <a:tc>
                  <a:txBody>
                    <a:bodyPr/>
                    <a:lstStyle/>
                    <a:p>
                      <a:r>
                        <a:rPr lang="en-US" dirty="0"/>
                        <a:t>Current Handbook</a:t>
                      </a:r>
                    </a:p>
                  </a:txBody>
                  <a:tcPr/>
                </a:tc>
                <a:tc>
                  <a:txBody>
                    <a:bodyPr/>
                    <a:lstStyle/>
                    <a:p>
                      <a:r>
                        <a:rPr lang="en-US" dirty="0"/>
                        <a:t>New Rule</a:t>
                      </a:r>
                    </a:p>
                  </a:txBody>
                  <a:tcPr/>
                </a:tc>
                <a:extLst>
                  <a:ext uri="{0D108BD9-81ED-4DB2-BD59-A6C34878D82A}">
                    <a16:rowId xmlns:a16="http://schemas.microsoft.com/office/drawing/2014/main" xmlns="" val="1477065971"/>
                  </a:ext>
                </a:extLst>
              </a:tr>
              <a:tr h="763391">
                <a:tc>
                  <a:txBody>
                    <a:bodyPr/>
                    <a:lstStyle/>
                    <a:p>
                      <a:r>
                        <a:rPr lang="en-US" sz="1400" dirty="0"/>
                        <a:t>School Counselor </a:t>
                      </a:r>
                    </a:p>
                  </a:txBody>
                  <a:tcPr/>
                </a:tc>
                <a:tc>
                  <a:txBody>
                    <a:bodyPr/>
                    <a:lstStyle/>
                    <a:p>
                      <a:r>
                        <a:rPr lang="en-US" sz="1400" dirty="0"/>
                        <a:t>Certified by FDOE and have master’s level or higher</a:t>
                      </a:r>
                    </a:p>
                  </a:txBody>
                  <a:tcPr/>
                </a:tc>
                <a:tc>
                  <a:txBody>
                    <a:bodyPr/>
                    <a:lstStyle/>
                    <a:p>
                      <a:r>
                        <a:rPr lang="en-US" sz="1400" b="1" dirty="0">
                          <a:solidFill>
                            <a:srgbClr val="FF0000"/>
                          </a:solidFill>
                        </a:rPr>
                        <a:t>Certified by FDOE (Chapter 1012, F.S.)-Effectively no change from current practice</a:t>
                      </a:r>
                    </a:p>
                  </a:txBody>
                  <a:tcPr/>
                </a:tc>
                <a:extLst>
                  <a:ext uri="{0D108BD9-81ED-4DB2-BD59-A6C34878D82A}">
                    <a16:rowId xmlns:a16="http://schemas.microsoft.com/office/drawing/2014/main" xmlns="" val="1222310411"/>
                  </a:ext>
                </a:extLst>
              </a:tr>
              <a:tr h="21597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 </a:t>
                      </a:r>
                    </a:p>
                    <a:p>
                      <a:r>
                        <a:rPr lang="en-US" sz="1400" dirty="0"/>
                        <a:t>Mental Health Counselor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 One of the following: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-Licensed as mental health counselor under Chapter 491, F.S.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-Master’s degree and provisional license or board registration as an intern and working under the supervision of a licensed mental health counselor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-No temporary licenses</a:t>
                      </a:r>
                    </a:p>
                  </a:txBody>
                  <a:tcPr/>
                </a:tc>
                <a:tc>
                  <a:txBody>
                    <a:bodyPr/>
                    <a:lstStyle/>
                    <a:p>
                      <a:r>
                        <a:rPr lang="en-US" sz="1400" b="1" dirty="0">
                          <a:solidFill>
                            <a:srgbClr val="FF0000"/>
                          </a:solidFill>
                        </a:rPr>
                        <a:t>Licensed as mental health counselor in accordance with Chapter 491, F.S.</a:t>
                      </a:r>
                    </a:p>
                  </a:txBody>
                  <a:tcPr/>
                </a:tc>
                <a:extLst>
                  <a:ext uri="{0D108BD9-81ED-4DB2-BD59-A6C34878D82A}">
                    <a16:rowId xmlns:a16="http://schemas.microsoft.com/office/drawing/2014/main" xmlns="" val="421344566"/>
                  </a:ext>
                </a:extLst>
              </a:tr>
              <a:tr h="21597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Marriage and Family Therapist</a:t>
                      </a:r>
                    </a:p>
                  </a:txBody>
                  <a:tcPr/>
                </a:tc>
                <a:tc>
                  <a:txBody>
                    <a:bodyPr/>
                    <a:lstStyle/>
                    <a:p>
                      <a:r>
                        <a:rPr lang="en-US" sz="1400" dirty="0"/>
                        <a:t>One of following:</a:t>
                      </a:r>
                    </a:p>
                    <a:p>
                      <a:r>
                        <a:rPr lang="en-US" sz="1400" dirty="0"/>
                        <a:t>-Licensed as marriage and family therapist under Chapter 491, F.S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-Master’s degree and provisional license or board registration as an intern and working under the supervision of a licensed marriage and family therapist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-No temporary licenses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rgbClr val="FF0000"/>
                          </a:solidFill>
                        </a:rPr>
                        <a:t>Licensed as marriage and family therapist in accordance with Chapter 491, F.S.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1" dirty="0">
                        <a:solidFill>
                          <a:srgbClr val="FF0000"/>
                        </a:solidFill>
                      </a:endParaRPr>
                    </a:p>
                    <a:p>
                      <a:endParaRPr lang="en-US" sz="1400" dirty="0"/>
                    </a:p>
                  </a:txBody>
                  <a:tcPr/>
                </a:tc>
                <a:extLst>
                  <a:ext uri="{0D108BD9-81ED-4DB2-BD59-A6C34878D82A}">
                    <a16:rowId xmlns:a16="http://schemas.microsoft.com/office/drawing/2014/main" xmlns="" val="2267884085"/>
                  </a:ext>
                </a:extLst>
              </a:tr>
            </a:tbl>
          </a:graphicData>
        </a:graphic>
      </p:graphicFrame>
    </p:spTree>
    <p:extLst>
      <p:ext uri="{BB962C8B-B14F-4D97-AF65-F5344CB8AC3E}">
        <p14:creationId xmlns:p14="http://schemas.microsoft.com/office/powerpoint/2010/main" val="1861884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title="Providers-Nursing">
            <a:extLst>
              <a:ext uri="{FF2B5EF4-FFF2-40B4-BE49-F238E27FC236}">
                <a16:creationId xmlns:a16="http://schemas.microsoft.com/office/drawing/2014/main" xmlns="" id="{DF74FCBA-DB22-6B4A-869D-72C18D1EA1DC}"/>
              </a:ext>
            </a:extLst>
          </p:cNvPr>
          <p:cNvGraphicFramePr>
            <a:graphicFrameLocks noGrp="1"/>
          </p:cNvGraphicFramePr>
          <p:nvPr>
            <p:extLst>
              <p:ext uri="{D42A27DB-BD31-4B8C-83A1-F6EECF244321}">
                <p14:modId xmlns:p14="http://schemas.microsoft.com/office/powerpoint/2010/main" val="1859660818"/>
              </p:ext>
            </p:extLst>
          </p:nvPr>
        </p:nvGraphicFramePr>
        <p:xfrm>
          <a:off x="272143" y="1676399"/>
          <a:ext cx="8708571" cy="4420062"/>
        </p:xfrm>
        <a:graphic>
          <a:graphicData uri="http://schemas.openxmlformats.org/drawingml/2006/table">
            <a:tbl>
              <a:tblPr firstRow="1" bandRow="1">
                <a:tableStyleId>{5C22544A-7EE6-4342-B048-85BDC9FD1C3A}</a:tableStyleId>
              </a:tblPr>
              <a:tblGrid>
                <a:gridCol w="2011810">
                  <a:extLst>
                    <a:ext uri="{9D8B030D-6E8A-4147-A177-3AD203B41FA5}">
                      <a16:colId xmlns:a16="http://schemas.microsoft.com/office/drawing/2014/main" xmlns="" val="3848111082"/>
                    </a:ext>
                  </a:extLst>
                </a:gridCol>
                <a:gridCol w="3247973">
                  <a:extLst>
                    <a:ext uri="{9D8B030D-6E8A-4147-A177-3AD203B41FA5}">
                      <a16:colId xmlns:a16="http://schemas.microsoft.com/office/drawing/2014/main" xmlns="" val="2664797792"/>
                    </a:ext>
                  </a:extLst>
                </a:gridCol>
                <a:gridCol w="3448788">
                  <a:extLst>
                    <a:ext uri="{9D8B030D-6E8A-4147-A177-3AD203B41FA5}">
                      <a16:colId xmlns:a16="http://schemas.microsoft.com/office/drawing/2014/main" xmlns="" val="4178446201"/>
                    </a:ext>
                  </a:extLst>
                </a:gridCol>
              </a:tblGrid>
              <a:tr h="987994">
                <a:tc>
                  <a:txBody>
                    <a:bodyPr/>
                    <a:lstStyle/>
                    <a:p>
                      <a:r>
                        <a:rPr lang="en-US" dirty="0"/>
                        <a:t>Nursing Providers</a:t>
                      </a:r>
                    </a:p>
                  </a:txBody>
                  <a:tcPr/>
                </a:tc>
                <a:tc>
                  <a:txBody>
                    <a:bodyPr/>
                    <a:lstStyle/>
                    <a:p>
                      <a:r>
                        <a:rPr lang="en-US" dirty="0"/>
                        <a:t>Current Handbook</a:t>
                      </a:r>
                    </a:p>
                  </a:txBody>
                  <a:tcPr/>
                </a:tc>
                <a:tc>
                  <a:txBody>
                    <a:bodyPr/>
                    <a:lstStyle/>
                    <a:p>
                      <a:r>
                        <a:rPr lang="en-US" dirty="0"/>
                        <a:t>New Rule</a:t>
                      </a:r>
                    </a:p>
                  </a:txBody>
                  <a:tcPr/>
                </a:tc>
                <a:extLst>
                  <a:ext uri="{0D108BD9-81ED-4DB2-BD59-A6C34878D82A}">
                    <a16:rowId xmlns:a16="http://schemas.microsoft.com/office/drawing/2014/main" xmlns="" val="1477065971"/>
                  </a:ext>
                </a:extLst>
              </a:tr>
              <a:tr h="566948">
                <a:tc>
                  <a:txBody>
                    <a:bodyPr/>
                    <a:lstStyle/>
                    <a:p>
                      <a:r>
                        <a:rPr lang="en-US" sz="1600" dirty="0"/>
                        <a:t>RN</a:t>
                      </a:r>
                    </a:p>
                  </a:txBody>
                  <a:tcPr/>
                </a:tc>
                <a:tc>
                  <a:txBody>
                    <a:bodyPr/>
                    <a:lstStyle/>
                    <a:p>
                      <a:r>
                        <a:rPr lang="en-US" sz="1600" dirty="0"/>
                        <a:t>Licensed</a:t>
                      </a:r>
                    </a:p>
                  </a:txBody>
                  <a:tcPr/>
                </a:tc>
                <a:tc>
                  <a:txBody>
                    <a:bodyPr/>
                    <a:lstStyle/>
                    <a:p>
                      <a:r>
                        <a:rPr lang="en-US" sz="1600" b="1" dirty="0">
                          <a:solidFill>
                            <a:srgbClr val="FF0000"/>
                          </a:solidFill>
                        </a:rPr>
                        <a:t>Not in rule</a:t>
                      </a:r>
                    </a:p>
                  </a:txBody>
                  <a:tcPr/>
                </a:tc>
                <a:extLst>
                  <a:ext uri="{0D108BD9-81ED-4DB2-BD59-A6C34878D82A}">
                    <a16:rowId xmlns:a16="http://schemas.microsoft.com/office/drawing/2014/main" xmlns="" val="1798484861"/>
                  </a:ext>
                </a:extLst>
              </a:tr>
              <a:tr h="1132940">
                <a:tc>
                  <a:txBody>
                    <a:bodyPr/>
                    <a:lstStyle/>
                    <a:p>
                      <a:r>
                        <a:rPr lang="en-US" sz="1600" dirty="0"/>
                        <a:t>LPN</a:t>
                      </a:r>
                    </a:p>
                  </a:txBody>
                  <a:tcPr/>
                </a:tc>
                <a:tc>
                  <a:txBody>
                    <a:bodyPr/>
                    <a:lstStyle/>
                    <a:p>
                      <a:r>
                        <a:rPr lang="en-US" sz="1600" dirty="0"/>
                        <a:t>Licensed (under general supervision of RN)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Licensed (under general supervision of RN) </a:t>
                      </a:r>
                      <a:r>
                        <a:rPr lang="en-US" sz="1600" b="1" dirty="0">
                          <a:solidFill>
                            <a:srgbClr val="FF0000"/>
                          </a:solidFill>
                        </a:rPr>
                        <a:t>practicing in accordance with Chapter 464, F.S.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dirty="0">
                        <a:solidFill>
                          <a:schemeClr val="tx1"/>
                        </a:solidFill>
                      </a:endParaRPr>
                    </a:p>
                    <a:p>
                      <a:endParaRPr lang="en-US" sz="1600" dirty="0"/>
                    </a:p>
                  </a:txBody>
                  <a:tcPr/>
                </a:tc>
                <a:extLst>
                  <a:ext uri="{0D108BD9-81ED-4DB2-BD59-A6C34878D82A}">
                    <a16:rowId xmlns:a16="http://schemas.microsoft.com/office/drawing/2014/main" xmlns="" val="2168593158"/>
                  </a:ext>
                </a:extLst>
              </a:tr>
              <a:tr h="566948">
                <a:tc>
                  <a:txBody>
                    <a:bodyPr/>
                    <a:lstStyle/>
                    <a:p>
                      <a:r>
                        <a:rPr lang="en-US" sz="1600" dirty="0"/>
                        <a:t>School Health Aide</a:t>
                      </a:r>
                    </a:p>
                  </a:txBody>
                  <a:tcPr/>
                </a:tc>
                <a:tc>
                  <a:txBody>
                    <a:bodyPr/>
                    <a:lstStyle/>
                    <a:p>
                      <a:r>
                        <a:rPr lang="en-US" sz="1600" dirty="0"/>
                        <a:t>Training in:</a:t>
                      </a:r>
                    </a:p>
                    <a:p>
                      <a:r>
                        <a:rPr lang="en-US" sz="1600" dirty="0"/>
                        <a:t>-CPR</a:t>
                      </a:r>
                    </a:p>
                    <a:p>
                      <a:r>
                        <a:rPr lang="en-US" sz="1600" dirty="0"/>
                        <a:t>-First Aid</a:t>
                      </a:r>
                    </a:p>
                    <a:p>
                      <a:r>
                        <a:rPr lang="en-US" sz="1600" dirty="0"/>
                        <a:t>-Medication Administration</a:t>
                      </a:r>
                    </a:p>
                    <a:p>
                      <a:r>
                        <a:rPr lang="en-US" sz="1600" dirty="0"/>
                        <a:t>-Patient specific training</a:t>
                      </a:r>
                    </a:p>
                  </a:txBody>
                  <a:tcPr/>
                </a:tc>
                <a:tc>
                  <a:txBody>
                    <a:bodyPr/>
                    <a:lstStyle/>
                    <a:p>
                      <a:r>
                        <a:rPr lang="en-US" sz="1600" dirty="0"/>
                        <a:t>Training in:</a:t>
                      </a:r>
                    </a:p>
                    <a:p>
                      <a:r>
                        <a:rPr lang="en-US" sz="1600" dirty="0"/>
                        <a:t>-CPR</a:t>
                      </a:r>
                    </a:p>
                    <a:p>
                      <a:r>
                        <a:rPr lang="en-US" sz="1600" dirty="0"/>
                        <a:t>-First Aid</a:t>
                      </a:r>
                    </a:p>
                    <a:p>
                      <a:r>
                        <a:rPr lang="en-US" sz="1600" dirty="0"/>
                        <a:t>-Medication Administration</a:t>
                      </a:r>
                    </a:p>
                    <a:p>
                      <a:r>
                        <a:rPr lang="en-US" sz="1600" dirty="0"/>
                        <a:t>-Patient specific training</a:t>
                      </a:r>
                    </a:p>
                    <a:p>
                      <a:endParaRPr lang="en-US" sz="1600" dirty="0"/>
                    </a:p>
                  </a:txBody>
                  <a:tcPr/>
                </a:tc>
                <a:extLst>
                  <a:ext uri="{0D108BD9-81ED-4DB2-BD59-A6C34878D82A}">
                    <a16:rowId xmlns:a16="http://schemas.microsoft.com/office/drawing/2014/main" xmlns="" val="1966469148"/>
                  </a:ext>
                </a:extLst>
              </a:tr>
            </a:tbl>
          </a:graphicData>
        </a:graphic>
      </p:graphicFrame>
      <p:sp>
        <p:nvSpPr>
          <p:cNvPr id="56321" name="Title 1"/>
          <p:cNvSpPr>
            <a:spLocks noGrp="1"/>
          </p:cNvSpPr>
          <p:nvPr>
            <p:ph type="title"/>
          </p:nvPr>
        </p:nvSpPr>
        <p:spPr>
          <a:xfrm>
            <a:off x="628650" y="827314"/>
            <a:ext cx="7886700" cy="522515"/>
          </a:xfrm>
        </p:spPr>
        <p:txBody>
          <a:bodyPr/>
          <a:lstStyle/>
          <a:p>
            <a:pPr algn="ctr"/>
            <a:r>
              <a:rPr lang="en-US" altLang="x-none" sz="3600" dirty="0">
                <a:latin typeface="Calibri" charset="0"/>
                <a:ea typeface="ＭＳ Ｐゴシック" charset="-128"/>
              </a:rPr>
              <a:t>Providers-Nursing</a:t>
            </a:r>
            <a:endParaRPr altLang="x-none" sz="3600" dirty="0">
              <a:latin typeface="Calibri" charset="0"/>
              <a:ea typeface="ＭＳ Ｐゴシック" charset="-128"/>
            </a:endParaRPr>
          </a:p>
        </p:txBody>
      </p:sp>
    </p:spTree>
    <p:extLst>
      <p:ext uri="{BB962C8B-B14F-4D97-AF65-F5344CB8AC3E}">
        <p14:creationId xmlns:p14="http://schemas.microsoft.com/office/powerpoint/2010/main" val="3137500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a:xfrm>
            <a:off x="628650" y="827314"/>
            <a:ext cx="7886700" cy="522515"/>
          </a:xfrm>
        </p:spPr>
        <p:txBody>
          <a:bodyPr/>
          <a:lstStyle/>
          <a:p>
            <a:pPr algn="ctr"/>
            <a:r>
              <a:rPr lang="en-US" altLang="x-none" sz="3600" dirty="0">
                <a:latin typeface="Calibri" charset="0"/>
                <a:ea typeface="ＭＳ Ｐゴシック" charset="-128"/>
              </a:rPr>
              <a:t>Covered Services-Therapy </a:t>
            </a:r>
            <a:endParaRPr altLang="x-none" sz="3600" dirty="0">
              <a:latin typeface="Calibri" charset="0"/>
              <a:ea typeface="ＭＳ Ｐゴシック" charset="-128"/>
            </a:endParaRPr>
          </a:p>
        </p:txBody>
      </p:sp>
      <p:graphicFrame>
        <p:nvGraphicFramePr>
          <p:cNvPr id="5" name="Content Placeholder 4" title="Covered Services-Therapy"/>
          <p:cNvGraphicFramePr>
            <a:graphicFrameLocks noGrp="1"/>
          </p:cNvGraphicFramePr>
          <p:nvPr>
            <p:ph idx="1"/>
            <p:extLst>
              <p:ext uri="{D42A27DB-BD31-4B8C-83A1-F6EECF244321}">
                <p14:modId xmlns:p14="http://schemas.microsoft.com/office/powerpoint/2010/main" val="420158981"/>
              </p:ext>
            </p:extLst>
          </p:nvPr>
        </p:nvGraphicFramePr>
        <p:xfrm>
          <a:off x="628650" y="1670857"/>
          <a:ext cx="7886700" cy="4136747"/>
        </p:xfrm>
        <a:graphic>
          <a:graphicData uri="http://schemas.openxmlformats.org/drawingml/2006/table">
            <a:tbl>
              <a:tblPr firstRow="1" bandRow="1">
                <a:tableStyleId>{22838BEF-8BB2-4498-84A7-C5851F593DF1}</a:tableStyleId>
              </a:tblPr>
              <a:tblGrid>
                <a:gridCol w="7886700">
                  <a:extLst>
                    <a:ext uri="{9D8B030D-6E8A-4147-A177-3AD203B41FA5}">
                      <a16:colId xmlns:a16="http://schemas.microsoft.com/office/drawing/2014/main" xmlns="" val="20000"/>
                    </a:ext>
                  </a:extLst>
                </a:gridCol>
              </a:tblGrid>
              <a:tr h="1354976">
                <a:tc>
                  <a:txBody>
                    <a:bodyPr/>
                    <a:lstStyle/>
                    <a:p>
                      <a:r>
                        <a:rPr lang="en-US" b="0" dirty="0"/>
                        <a:t>4.2.1: Description of covered services vastly reduced </a:t>
                      </a:r>
                      <a:r>
                        <a:rPr lang="en-US" b="0" baseline="0" dirty="0"/>
                        <a:t> (Comment: Need confirmation that the reduction in the description is not an elimination of the services that can be reimbursed under the description in the current policy) </a:t>
                      </a:r>
                      <a:endParaRPr lang="en-US" b="0" dirty="0"/>
                    </a:p>
                  </a:txBody>
                  <a:tcPr anchor="ctr"/>
                </a:tc>
                <a:extLst>
                  <a:ext uri="{0D108BD9-81ED-4DB2-BD59-A6C34878D82A}">
                    <a16:rowId xmlns:a16="http://schemas.microsoft.com/office/drawing/2014/main" xmlns="" val="10001"/>
                  </a:ext>
                </a:extLst>
              </a:tr>
              <a:tr h="1244162">
                <a:tc>
                  <a:txBody>
                    <a:bodyPr/>
                    <a:lstStyle/>
                    <a:p>
                      <a:r>
                        <a:rPr lang="en-US" dirty="0"/>
                        <a:t> 4.2.6: Casting</a:t>
                      </a:r>
                      <a:r>
                        <a:rPr lang="en-US" baseline="0" dirty="0"/>
                        <a:t> or Strapping (Comment: Previous descriptor was “Casting or Splinting”. Request that descriptor be changed to the current descriptor)</a:t>
                      </a:r>
                      <a:endParaRPr lang="en-US" dirty="0"/>
                    </a:p>
                  </a:txBody>
                  <a:tcPr anchor="ctr"/>
                </a:tc>
                <a:extLst>
                  <a:ext uri="{0D108BD9-81ED-4DB2-BD59-A6C34878D82A}">
                    <a16:rowId xmlns:a16="http://schemas.microsoft.com/office/drawing/2014/main" xmlns="" val="10002"/>
                  </a:ext>
                </a:extLst>
              </a:tr>
              <a:tr h="950658">
                <a:tc>
                  <a:txBody>
                    <a:bodyPr/>
                    <a:lstStyle/>
                    <a:p>
                      <a:r>
                        <a:rPr lang="en-US" dirty="0"/>
                        <a:t>4.2.8:  AAC Services: Removes</a:t>
                      </a:r>
                      <a:r>
                        <a:rPr lang="en-US" baseline="0" dirty="0"/>
                        <a:t> requirement for interdisciplinary team. </a:t>
                      </a:r>
                      <a:r>
                        <a:rPr lang="en-US" dirty="0"/>
                        <a:t> </a:t>
                      </a:r>
                    </a:p>
                  </a:txBody>
                  <a:tcPr anchor="ctr"/>
                </a:tc>
                <a:extLst>
                  <a:ext uri="{0D108BD9-81ED-4DB2-BD59-A6C34878D82A}">
                    <a16:rowId xmlns:a16="http://schemas.microsoft.com/office/drawing/2014/main" xmlns="" val="10003"/>
                  </a:ext>
                </a:extLst>
              </a:tr>
              <a:tr h="586951">
                <a:tc>
                  <a:txBody>
                    <a:bodyPr/>
                    <a:lstStyle/>
                    <a:p>
                      <a:r>
                        <a:rPr lang="en-US" dirty="0"/>
                        <a:t> General: No requirement for prescriptions</a:t>
                      </a:r>
                      <a:r>
                        <a:rPr lang="en-US" baseline="0" dirty="0"/>
                        <a:t> listed in any therapy service. </a:t>
                      </a:r>
                      <a:endParaRPr lang="en-US" dirty="0"/>
                    </a:p>
                  </a:txBody>
                  <a:tcPr anchor="ct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1317208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a:xfrm>
            <a:off x="628650" y="827314"/>
            <a:ext cx="7886700" cy="522515"/>
          </a:xfrm>
        </p:spPr>
        <p:txBody>
          <a:bodyPr/>
          <a:lstStyle/>
          <a:p>
            <a:pPr algn="ctr"/>
            <a:r>
              <a:rPr lang="en-US" altLang="x-none" sz="3600" dirty="0">
                <a:latin typeface="Calibri" charset="0"/>
                <a:ea typeface="ＭＳ Ｐゴシック" charset="-128"/>
              </a:rPr>
              <a:t>Covered Services-Behavioral</a:t>
            </a:r>
            <a:endParaRPr altLang="x-none" sz="3600" dirty="0">
              <a:latin typeface="Calibri" charset="0"/>
              <a:ea typeface="ＭＳ Ｐゴシック" charset="-128"/>
            </a:endParaRPr>
          </a:p>
        </p:txBody>
      </p:sp>
      <p:graphicFrame>
        <p:nvGraphicFramePr>
          <p:cNvPr id="5" name="Content Placeholder 4" title="Covered Services-Behavioral"/>
          <p:cNvGraphicFramePr>
            <a:graphicFrameLocks noGrp="1"/>
          </p:cNvGraphicFramePr>
          <p:nvPr>
            <p:ph idx="1"/>
            <p:extLst>
              <p:ext uri="{D42A27DB-BD31-4B8C-83A1-F6EECF244321}">
                <p14:modId xmlns:p14="http://schemas.microsoft.com/office/powerpoint/2010/main" val="154987522"/>
              </p:ext>
            </p:extLst>
          </p:nvPr>
        </p:nvGraphicFramePr>
        <p:xfrm>
          <a:off x="701642" y="1372328"/>
          <a:ext cx="7886700" cy="4754880"/>
        </p:xfrm>
        <a:graphic>
          <a:graphicData uri="http://schemas.openxmlformats.org/drawingml/2006/table">
            <a:tbl>
              <a:tblPr firstRow="1" bandRow="1">
                <a:tableStyleId>{69CF1AB2-1976-4502-BF36-3FF5EA218861}</a:tableStyleId>
              </a:tblPr>
              <a:tblGrid>
                <a:gridCol w="7886700">
                  <a:extLst>
                    <a:ext uri="{9D8B030D-6E8A-4147-A177-3AD203B41FA5}">
                      <a16:colId xmlns:a16="http://schemas.microsoft.com/office/drawing/2014/main" xmlns="" val="20000"/>
                    </a:ext>
                  </a:extLst>
                </a:gridCol>
              </a:tblGrid>
              <a:tr h="729185">
                <a:tc>
                  <a:txBody>
                    <a:bodyPr/>
                    <a:lstStyle/>
                    <a:p>
                      <a:r>
                        <a:rPr lang="en-US" b="0" dirty="0"/>
                        <a:t>4.2.1: Description of covered services vastly reduced </a:t>
                      </a:r>
                      <a:r>
                        <a:rPr lang="en-US" b="0" baseline="0" dirty="0"/>
                        <a:t> (Comment: Need confirmation that the reduction in the description is not an elimination of the services that can be reimbursed under the description in the current policy) </a:t>
                      </a:r>
                    </a:p>
                    <a:p>
                      <a:endParaRPr lang="en-US" b="0" dirty="0"/>
                    </a:p>
                  </a:txBody>
                  <a:tcPr/>
                </a:tc>
                <a:extLst>
                  <a:ext uri="{0D108BD9-81ED-4DB2-BD59-A6C34878D82A}">
                    <a16:rowId xmlns:a16="http://schemas.microsoft.com/office/drawing/2014/main" xmlns="" val="10001"/>
                  </a:ext>
                </a:extLst>
              </a:tr>
              <a:tr h="1159405">
                <a:tc>
                  <a:txBody>
                    <a:bodyPr/>
                    <a:lstStyle/>
                    <a:p>
                      <a:r>
                        <a:rPr lang="en-US" dirty="0"/>
                        <a:t>6.2: Refers to “therapy” as a covered service; also includes group services (Comment: Therapy</a:t>
                      </a:r>
                      <a:r>
                        <a:rPr lang="en-US" baseline="0" dirty="0"/>
                        <a:t> is not a word generally associated with the provision of nursing services. Group services have not previously been covered, so this may be an error.)</a:t>
                      </a:r>
                      <a:endParaRPr lang="en-US" dirty="0"/>
                    </a:p>
                  </a:txBody>
                  <a:tcPr/>
                </a:tc>
                <a:extLst>
                  <a:ext uri="{0D108BD9-81ED-4DB2-BD59-A6C34878D82A}">
                    <a16:rowId xmlns:a16="http://schemas.microsoft.com/office/drawing/2014/main" xmlns="" val="10002"/>
                  </a:ext>
                </a:extLst>
              </a:tr>
              <a:tr h="624295">
                <a:tc>
                  <a:txBody>
                    <a:bodyPr/>
                    <a:lstStyle/>
                    <a:p>
                      <a:r>
                        <a:rPr lang="en-US" dirty="0"/>
                        <a:t> 6.2.1: Documentation for behavioral services rendered by a school counselor must be signed by either a master’s level social worker, psychologist, or</a:t>
                      </a:r>
                      <a:r>
                        <a:rPr lang="en-US" baseline="0" dirty="0"/>
                        <a:t> school psychologist. (Comment: This is a new requirement. All school counselors are master’s level, so would them to be considered as service providers that do not require additional signatures on documentation)</a:t>
                      </a:r>
                      <a:endParaRPr lang="en-US" dirty="0"/>
                    </a:p>
                  </a:txBody>
                  <a:tcPr/>
                </a:tc>
                <a:extLst>
                  <a:ext uri="{0D108BD9-81ED-4DB2-BD59-A6C34878D82A}">
                    <a16:rowId xmlns:a16="http://schemas.microsoft.com/office/drawing/2014/main" xmlns="" val="10003"/>
                  </a:ext>
                </a:extLst>
              </a:tr>
              <a:tr h="356740">
                <a:tc>
                  <a:txBody>
                    <a:bodyPr/>
                    <a:lstStyle/>
                    <a:p>
                      <a:r>
                        <a:rPr lang="en-US" dirty="0"/>
                        <a:t>6.2: Requires</a:t>
                      </a:r>
                      <a:r>
                        <a:rPr lang="en-US" baseline="0" dirty="0"/>
                        <a:t> a plan of care. (Comment: Some behavioral services on the IEP such as consultation and care coordination would not be on the IEP and would not have objectives or goals.) </a:t>
                      </a:r>
                      <a:endParaRPr lang="en-US" dirty="0"/>
                    </a:p>
                  </a:txBody>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29470071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a:xfrm>
            <a:off x="628650" y="827314"/>
            <a:ext cx="7886700" cy="522515"/>
          </a:xfrm>
        </p:spPr>
        <p:txBody>
          <a:bodyPr/>
          <a:lstStyle/>
          <a:p>
            <a:pPr algn="ctr"/>
            <a:r>
              <a:rPr lang="en-US" altLang="x-none" sz="3600" dirty="0">
                <a:latin typeface="Calibri" charset="0"/>
                <a:ea typeface="ＭＳ Ｐゴシック" charset="-128"/>
              </a:rPr>
              <a:t>Covered Services-Nursing</a:t>
            </a:r>
            <a:endParaRPr altLang="x-none" sz="3600" dirty="0">
              <a:latin typeface="Calibri" charset="0"/>
              <a:ea typeface="ＭＳ Ｐゴシック" charset="-128"/>
            </a:endParaRPr>
          </a:p>
        </p:txBody>
      </p:sp>
      <p:graphicFrame>
        <p:nvGraphicFramePr>
          <p:cNvPr id="5" name="Content Placeholder 4" title="Covered Services-Nursing"/>
          <p:cNvGraphicFramePr>
            <a:graphicFrameLocks noGrp="1"/>
          </p:cNvGraphicFramePr>
          <p:nvPr>
            <p:ph idx="1"/>
            <p:extLst>
              <p:ext uri="{D42A27DB-BD31-4B8C-83A1-F6EECF244321}">
                <p14:modId xmlns:p14="http://schemas.microsoft.com/office/powerpoint/2010/main" val="1067341894"/>
              </p:ext>
            </p:extLst>
          </p:nvPr>
        </p:nvGraphicFramePr>
        <p:xfrm>
          <a:off x="365881" y="1309476"/>
          <a:ext cx="8568269" cy="4995942"/>
        </p:xfrm>
        <a:graphic>
          <a:graphicData uri="http://schemas.openxmlformats.org/drawingml/2006/table">
            <a:tbl>
              <a:tblPr firstRow="1" bandRow="1">
                <a:tableStyleId>{69CF1AB2-1976-4502-BF36-3FF5EA218861}</a:tableStyleId>
              </a:tblPr>
              <a:tblGrid>
                <a:gridCol w="8568269">
                  <a:extLst>
                    <a:ext uri="{9D8B030D-6E8A-4147-A177-3AD203B41FA5}">
                      <a16:colId xmlns:a16="http://schemas.microsoft.com/office/drawing/2014/main" xmlns="" val="20000"/>
                    </a:ext>
                  </a:extLst>
                </a:gridCol>
              </a:tblGrid>
              <a:tr h="299390">
                <a:tc>
                  <a:txBody>
                    <a:bodyPr/>
                    <a:lstStyle/>
                    <a:p>
                      <a:r>
                        <a:rPr lang="en-US" b="0" dirty="0"/>
                        <a:t>4.2.2: Description of covered services vastly reduced-does not</a:t>
                      </a:r>
                      <a:r>
                        <a:rPr lang="en-US" b="0" baseline="0" dirty="0"/>
                        <a:t> address emergency care (Comment: Need confirmation that the reduction in the description is not an elimination of the services that can be reimbursed under the description in the current policy)  </a:t>
                      </a:r>
                    </a:p>
                  </a:txBody>
                  <a:tcPr/>
                </a:tc>
                <a:extLst>
                  <a:ext uri="{0D108BD9-81ED-4DB2-BD59-A6C34878D82A}">
                    <a16:rowId xmlns:a16="http://schemas.microsoft.com/office/drawing/2014/main" xmlns="" val="10001"/>
                  </a:ext>
                </a:extLst>
              </a:tr>
              <a:tr h="972582">
                <a:tc>
                  <a:txBody>
                    <a:bodyPr/>
                    <a:lstStyle/>
                    <a:p>
                      <a:r>
                        <a:rPr lang="en-US" dirty="0"/>
                        <a:t>4.2.2: Refers to “therapy” as a covered service; also includes group services (Comment: Therapy</a:t>
                      </a:r>
                      <a:r>
                        <a:rPr lang="en-US" baseline="0" dirty="0"/>
                        <a:t> is not a word generally associated with the provision of nursing services. Group services have not previously been covered, so this may be an error.)</a:t>
                      </a:r>
                      <a:endParaRPr lang="en-US" dirty="0"/>
                    </a:p>
                  </a:txBody>
                  <a:tcPr/>
                </a:tc>
                <a:extLst>
                  <a:ext uri="{0D108BD9-81ED-4DB2-BD59-A6C34878D82A}">
                    <a16:rowId xmlns:a16="http://schemas.microsoft.com/office/drawing/2014/main" xmlns="" val="10002"/>
                  </a:ext>
                </a:extLst>
              </a:tr>
              <a:tr h="624295">
                <a:tc>
                  <a:txBody>
                    <a:bodyPr/>
                    <a:lstStyle/>
                    <a:p>
                      <a:r>
                        <a:rPr lang="en-US" dirty="0"/>
                        <a:t>4.2.3: Covers</a:t>
                      </a:r>
                      <a:r>
                        <a:rPr lang="en-US" baseline="0" dirty="0"/>
                        <a:t> screening services for recipients who are also receiving Florida Medicaid private duty nursing services.-need explanation</a:t>
                      </a:r>
                      <a:endParaRPr lang="en-US" dirty="0"/>
                    </a:p>
                  </a:txBody>
                  <a:tcPr/>
                </a:tc>
                <a:extLst>
                  <a:ext uri="{0D108BD9-81ED-4DB2-BD59-A6C34878D82A}">
                    <a16:rowId xmlns:a16="http://schemas.microsoft.com/office/drawing/2014/main" xmlns="" val="10003"/>
                  </a:ext>
                </a:extLst>
              </a:tr>
              <a:tr h="624295">
                <a:tc>
                  <a:txBody>
                    <a:bodyPr/>
                    <a:lstStyle/>
                    <a:p>
                      <a:r>
                        <a:rPr lang="en-US" dirty="0"/>
                        <a:t>5.2: Excludes coverage for nursing services provided to groups (Comment: Contradicts 4.2.2)</a:t>
                      </a:r>
                    </a:p>
                  </a:txBody>
                  <a:tcPr/>
                </a:tc>
                <a:extLst>
                  <a:ext uri="{0D108BD9-81ED-4DB2-BD59-A6C34878D82A}">
                    <a16:rowId xmlns:a16="http://schemas.microsoft.com/office/drawing/2014/main" xmlns="" val="10004"/>
                  </a:ext>
                </a:extLst>
              </a:tr>
              <a:tr h="1159405">
                <a:tc>
                  <a:txBody>
                    <a:bodyPr/>
                    <a:lstStyle/>
                    <a:p>
                      <a:r>
                        <a:rPr lang="en-US" dirty="0"/>
                        <a:t>5.2: Excludes coverage when nursing services are provided to a recipient on the same date</a:t>
                      </a:r>
                      <a:r>
                        <a:rPr lang="en-US" baseline="0" dirty="0"/>
                        <a:t> of service as Florida Medicaid private duty nursing services. (Comment: Contradicts 4.2.3 and isn’t clear if this is private nursing duty at school or at home. If at home, a district may not be aware of the service being provided)</a:t>
                      </a:r>
                      <a:endParaRPr lang="en-US" dirty="0"/>
                    </a:p>
                  </a:txBody>
                  <a:tcPr/>
                </a:tc>
                <a:extLst>
                  <a:ext uri="{0D108BD9-81ED-4DB2-BD59-A6C34878D82A}">
                    <a16:rowId xmlns:a16="http://schemas.microsoft.com/office/drawing/2014/main" xmlns="" val="10005"/>
                  </a:ext>
                </a:extLst>
              </a:tr>
              <a:tr h="356740">
                <a:tc>
                  <a:txBody>
                    <a:bodyPr/>
                    <a:lstStyle/>
                    <a:p>
                      <a:r>
                        <a:rPr lang="en-US" dirty="0"/>
                        <a:t>6.2: Requires</a:t>
                      </a:r>
                      <a:r>
                        <a:rPr lang="en-US" baseline="0" dirty="0"/>
                        <a:t> a plan of care. (Comment: Many nursing services on the IEP would not have objectives or goals.) </a:t>
                      </a:r>
                      <a:endParaRPr lang="en-US" dirty="0"/>
                    </a:p>
                  </a:txBody>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6836489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1AF522-9A14-7848-8E9F-3BBFF149C4EB}"/>
              </a:ext>
            </a:extLst>
          </p:cNvPr>
          <p:cNvSpPr>
            <a:spLocks noGrp="1"/>
          </p:cNvSpPr>
          <p:nvPr>
            <p:ph type="title"/>
          </p:nvPr>
        </p:nvSpPr>
        <p:spPr/>
        <p:txBody>
          <a:bodyPr/>
          <a:lstStyle/>
          <a:p>
            <a:r>
              <a:rPr lang="en-US" b="1" dirty="0"/>
              <a:t>Additional Comments/Questions </a:t>
            </a:r>
          </a:p>
        </p:txBody>
      </p:sp>
      <p:sp>
        <p:nvSpPr>
          <p:cNvPr id="3" name="Content Placeholder 2">
            <a:extLst>
              <a:ext uri="{FF2B5EF4-FFF2-40B4-BE49-F238E27FC236}">
                <a16:creationId xmlns:a16="http://schemas.microsoft.com/office/drawing/2014/main" xmlns="" id="{CF9CC2D2-2375-B94F-9DD1-93F80DB9B61A}"/>
              </a:ext>
            </a:extLst>
          </p:cNvPr>
          <p:cNvSpPr>
            <a:spLocks noGrp="1"/>
          </p:cNvSpPr>
          <p:nvPr>
            <p:ph idx="1"/>
          </p:nvPr>
        </p:nvSpPr>
        <p:spPr/>
        <p:txBody>
          <a:bodyPr/>
          <a:lstStyle/>
          <a:p>
            <a:r>
              <a:rPr lang="en-US" sz="2400" dirty="0"/>
              <a:t>1.1.1: Does not list all the services provided (psychological and other behavioral, transportation)</a:t>
            </a:r>
          </a:p>
          <a:p>
            <a:r>
              <a:rPr lang="en-US" sz="2400" dirty="0"/>
              <a:t>1.3.7: Reference 34 CFR 300.20 instead of “Part C”</a:t>
            </a:r>
          </a:p>
          <a:p>
            <a:r>
              <a:rPr lang="en-US" sz="2400" dirty="0"/>
              <a:t>Audit procedures are not in the proposed rule-will monitoring remain the same? Will the specifics on the monitoring form be as specific since the specificity has been removed from the handbook?</a:t>
            </a:r>
          </a:p>
          <a:p>
            <a:r>
              <a:rPr lang="en-US" sz="2400" dirty="0"/>
              <a:t>Can POC information still be filed with the IEP, such as signatures of providers.</a:t>
            </a:r>
          </a:p>
          <a:p>
            <a:r>
              <a:rPr lang="en-US" sz="2400" dirty="0"/>
              <a:t>How much lead time will we have for implementation (electronic billing systems will need to change)?</a:t>
            </a:r>
          </a:p>
          <a:p>
            <a:pPr marL="0" indent="0">
              <a:buNone/>
            </a:pPr>
            <a:endParaRPr lang="en-US" dirty="0"/>
          </a:p>
        </p:txBody>
      </p:sp>
    </p:spTree>
    <p:extLst>
      <p:ext uri="{BB962C8B-B14F-4D97-AF65-F5344CB8AC3E}">
        <p14:creationId xmlns:p14="http://schemas.microsoft.com/office/powerpoint/2010/main" val="9695935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C25D9F-BE79-3F4B-BD70-ECE7609F4660}"/>
              </a:ext>
            </a:extLst>
          </p:cNvPr>
          <p:cNvSpPr>
            <a:spLocks noGrp="1"/>
          </p:cNvSpPr>
          <p:nvPr>
            <p:ph type="title"/>
          </p:nvPr>
        </p:nvSpPr>
        <p:spPr/>
        <p:txBody>
          <a:bodyPr/>
          <a:lstStyle/>
          <a:p>
            <a:r>
              <a:rPr lang="en-US" b="1" dirty="0"/>
              <a:t>What’s next?</a:t>
            </a:r>
          </a:p>
        </p:txBody>
      </p:sp>
      <p:sp>
        <p:nvSpPr>
          <p:cNvPr id="3" name="Content Placeholder 2">
            <a:extLst>
              <a:ext uri="{FF2B5EF4-FFF2-40B4-BE49-F238E27FC236}">
                <a16:creationId xmlns:a16="http://schemas.microsoft.com/office/drawing/2014/main" xmlns="" id="{7F509708-7607-7044-BB40-861E8F040580}"/>
              </a:ext>
            </a:extLst>
          </p:cNvPr>
          <p:cNvSpPr>
            <a:spLocks noGrp="1"/>
          </p:cNvSpPr>
          <p:nvPr>
            <p:ph idx="1"/>
          </p:nvPr>
        </p:nvSpPr>
        <p:spPr/>
        <p:txBody>
          <a:bodyPr/>
          <a:lstStyle/>
          <a:p>
            <a:r>
              <a:rPr lang="en-US" dirty="0"/>
              <a:t>Rule development workshop</a:t>
            </a:r>
          </a:p>
          <a:p>
            <a:r>
              <a:rPr lang="en-US" dirty="0"/>
              <a:t>FDOE Medicaid liaison will work with AHCA, as allowed by AHCA, to address comments</a:t>
            </a:r>
          </a:p>
          <a:p>
            <a:r>
              <a:rPr lang="en-US" dirty="0"/>
              <a:t>FDOE will provide additional information to districts as rule development process continues.</a:t>
            </a:r>
          </a:p>
        </p:txBody>
      </p:sp>
    </p:spTree>
    <p:extLst>
      <p:ext uri="{BB962C8B-B14F-4D97-AF65-F5344CB8AC3E}">
        <p14:creationId xmlns:p14="http://schemas.microsoft.com/office/powerpoint/2010/main" val="4105327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a:xfrm>
            <a:off x="628650" y="1023938"/>
            <a:ext cx="7886700" cy="793750"/>
          </a:xfrm>
        </p:spPr>
        <p:txBody>
          <a:bodyPr anchor="t"/>
          <a:lstStyle/>
          <a:p>
            <a:pPr algn="ctr"/>
            <a:r>
              <a:rPr lang="en-US" altLang="x-none" sz="3600" dirty="0">
                <a:latin typeface="Calibri" charset="0"/>
                <a:ea typeface="ＭＳ Ｐゴシック" charset="-128"/>
              </a:rPr>
              <a:t> </a:t>
            </a:r>
            <a:r>
              <a:rPr lang="en-US" altLang="x-none" sz="3600" b="1" dirty="0">
                <a:latin typeface="Calibri" charset="0"/>
                <a:ea typeface="ＭＳ Ｐゴシック" charset="-128"/>
              </a:rPr>
              <a:t>Agenda</a:t>
            </a:r>
            <a:endParaRPr altLang="x-none" sz="3600" b="1" dirty="0">
              <a:latin typeface="Calibri" charset="0"/>
              <a:ea typeface="ＭＳ Ｐゴシック" charset="-128"/>
            </a:endParaRPr>
          </a:p>
        </p:txBody>
      </p:sp>
      <p:sp>
        <p:nvSpPr>
          <p:cNvPr id="56322" name="Content Placeholder 2"/>
          <p:cNvSpPr>
            <a:spLocks noGrp="1"/>
          </p:cNvSpPr>
          <p:nvPr>
            <p:ph idx="1"/>
          </p:nvPr>
        </p:nvSpPr>
        <p:spPr>
          <a:xfrm>
            <a:off x="628650" y="1906588"/>
            <a:ext cx="7886700" cy="4354512"/>
          </a:xfrm>
        </p:spPr>
        <p:txBody>
          <a:bodyPr/>
          <a:lstStyle/>
          <a:p>
            <a:r>
              <a:rPr lang="en-US" altLang="x-none" sz="2600" dirty="0">
                <a:latin typeface="Calibri" charset="0"/>
                <a:ea typeface="ＭＳ Ｐゴシック" charset="-128"/>
              </a:rPr>
              <a:t>Introductions (FDOE/USF staff and AHCA listeners)</a:t>
            </a:r>
          </a:p>
          <a:p>
            <a:r>
              <a:rPr lang="en-US" altLang="x-none" sz="2600" dirty="0">
                <a:latin typeface="Calibri" charset="0"/>
                <a:ea typeface="ＭＳ Ｐゴシック" charset="-128"/>
              </a:rPr>
              <a:t>Rule development information (from information/slides provided by Luc from AHCA on prior quarterly Medicaid call) </a:t>
            </a:r>
          </a:p>
          <a:p>
            <a:r>
              <a:rPr lang="en-US" altLang="x-none" sz="2600" dirty="0">
                <a:latin typeface="Calibri" charset="0"/>
                <a:ea typeface="ＭＳ Ｐゴシック" charset="-128"/>
              </a:rPr>
              <a:t>Upcoming Rule Development Workshop/Comments</a:t>
            </a:r>
          </a:p>
          <a:p>
            <a:r>
              <a:rPr lang="en-US" altLang="x-none" sz="2600" dirty="0">
                <a:ea typeface="ＭＳ Ｐゴシック" charset="-128"/>
              </a:rPr>
              <a:t>Overall changes</a:t>
            </a:r>
          </a:p>
          <a:p>
            <a:r>
              <a:rPr lang="en-US" altLang="x-none" sz="2600" dirty="0">
                <a:latin typeface="Calibri" charset="0"/>
                <a:ea typeface="ＭＳ Ｐゴシック" charset="-128"/>
              </a:rPr>
              <a:t>Eligible provider changes</a:t>
            </a:r>
          </a:p>
          <a:p>
            <a:r>
              <a:rPr lang="en-US" altLang="x-none" sz="2600" dirty="0">
                <a:ea typeface="ＭＳ Ｐゴシック" charset="-128"/>
              </a:rPr>
              <a:t>Covered services changes</a:t>
            </a:r>
          </a:p>
          <a:p>
            <a:r>
              <a:rPr lang="en-US" altLang="x-none" sz="2600" dirty="0">
                <a:latin typeface="Calibri" charset="0"/>
                <a:ea typeface="ＭＳ Ｐゴシック" charset="-128"/>
              </a:rPr>
              <a:t>Next steps</a:t>
            </a:r>
          </a:p>
        </p:txBody>
      </p:sp>
    </p:spTree>
    <p:extLst>
      <p:ext uri="{BB962C8B-B14F-4D97-AF65-F5344CB8AC3E}">
        <p14:creationId xmlns:p14="http://schemas.microsoft.com/office/powerpoint/2010/main" val="181747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48265"/>
            <a:ext cx="7886700" cy="429661"/>
          </a:xfrm>
        </p:spPr>
        <p:txBody>
          <a:bodyPr>
            <a:normAutofit fontScale="90000"/>
          </a:bodyPr>
          <a:lstStyle/>
          <a:p>
            <a:pPr algn="ctr"/>
            <a:r>
              <a:rPr lang="en-US" b="1" dirty="0"/>
              <a:t>Rule Workshops and Proposed Rules</a:t>
            </a:r>
          </a:p>
        </p:txBody>
      </p:sp>
      <p:sp>
        <p:nvSpPr>
          <p:cNvPr id="3" name="Content Placeholder 2"/>
          <p:cNvSpPr>
            <a:spLocks noGrp="1"/>
          </p:cNvSpPr>
          <p:nvPr>
            <p:ph idx="1"/>
          </p:nvPr>
        </p:nvSpPr>
        <p:spPr>
          <a:xfrm>
            <a:off x="457200" y="1828800"/>
            <a:ext cx="8229600" cy="4800599"/>
          </a:xfrm>
        </p:spPr>
        <p:txBody>
          <a:bodyPr>
            <a:normAutofit fontScale="85000" lnSpcReduction="20000"/>
          </a:bodyPr>
          <a:lstStyle/>
          <a:p>
            <a:r>
              <a:rPr lang="en-US" sz="2600" dirty="0"/>
              <a:t>Rule Workshops and Proposed Rules are published in the Florida Administrative Register (FAR).  </a:t>
            </a:r>
          </a:p>
          <a:p>
            <a:r>
              <a:rPr lang="en-US" sz="2600" dirty="0"/>
              <a:t>Workshops and hearings are typically held in one of the Agency's conference rooms at Fort Knox Building 3, 2727 Mahan Drive, Tallahassee. </a:t>
            </a:r>
          </a:p>
          <a:p>
            <a:r>
              <a:rPr lang="en-US" sz="2600" dirty="0"/>
              <a:t>Workshop: Scheduled so that interested parties may provide informal advice and comments about the rule.  </a:t>
            </a:r>
          </a:p>
          <a:p>
            <a:r>
              <a:rPr lang="en-US" sz="2600" dirty="0"/>
              <a:t>Public Hearing: More formal process for interested parties to present testimony or documents about the rule content. </a:t>
            </a:r>
          </a:p>
          <a:p>
            <a:r>
              <a:rPr lang="en-US" sz="2600" dirty="0"/>
              <a:t>If the Agency elects to modify the rule in response to the hearing testimony or other materials submitted, the revised text will be published in the Florida Administrative Register as a Notice of Change. </a:t>
            </a:r>
          </a:p>
          <a:p>
            <a:r>
              <a:rPr lang="en-US" sz="2600" dirty="0"/>
              <a:t>Additional detail about the rule adoption process is found in </a:t>
            </a:r>
            <a:r>
              <a:rPr lang="en-US" sz="2600" dirty="0">
                <a:hlinkClick r:id="rId3" invalidUrl="http://www.leg.state.fl.us/statutes/index.cfm?App_mode=Display_Statute&amp;URL=Ch0120/titl0120.htm&amp;StatuteYear=2002&amp;Title=-&gt;2002-&gt;Chapter 120"/>
              </a:rPr>
              <a:t>Chapter 120</a:t>
            </a:r>
            <a:r>
              <a:rPr lang="en-US" sz="2600" dirty="0"/>
              <a:t>, Florida Statutes and </a:t>
            </a:r>
            <a:r>
              <a:rPr lang="en-US" sz="2600" dirty="0">
                <a:hlinkClick r:id="rId4"/>
              </a:rPr>
              <a:t>Chapter 1B-30.001</a:t>
            </a:r>
            <a:r>
              <a:rPr lang="en-US" sz="2600" dirty="0"/>
              <a:t>, Florida Administrative Code.</a:t>
            </a:r>
          </a:p>
          <a:p>
            <a:pPr marL="0" indent="0">
              <a:buNone/>
            </a:pPr>
            <a:endParaRPr lang="en-US" dirty="0"/>
          </a:p>
          <a:p>
            <a:endParaRPr lang="en-US" dirty="0"/>
          </a:p>
        </p:txBody>
      </p:sp>
    </p:spTree>
    <p:extLst>
      <p:ext uri="{BB962C8B-B14F-4D97-AF65-F5344CB8AC3E}">
        <p14:creationId xmlns:p14="http://schemas.microsoft.com/office/powerpoint/2010/main" val="1218200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628650" y="1142999"/>
            <a:ext cx="7886700" cy="699015"/>
          </a:xfrm>
        </p:spPr>
        <p:txBody>
          <a:bodyPr/>
          <a:lstStyle/>
          <a:p>
            <a:pPr algn="ctr">
              <a:defRPr/>
            </a:pPr>
            <a:r>
              <a:rPr lang="en-US" altLang="en-US" sz="4000" dirty="0">
                <a:latin typeface="Calibri" panose="020F0502020204030204" pitchFamily="34" charset="0"/>
              </a:rPr>
              <a:t> </a:t>
            </a:r>
            <a:br>
              <a:rPr lang="en-US" altLang="en-US" sz="4000" dirty="0">
                <a:latin typeface="Calibri" panose="020F0502020204030204" pitchFamily="34" charset="0"/>
              </a:rPr>
            </a:br>
            <a:r>
              <a:rPr lang="en-US" altLang="en-US" sz="4000" dirty="0">
                <a:latin typeface="Calibri" panose="020F0502020204030204" pitchFamily="34" charset="0"/>
              </a:rPr>
              <a:t/>
            </a:r>
            <a:br>
              <a:rPr lang="en-US" altLang="en-US" sz="4000" dirty="0">
                <a:latin typeface="Calibri" panose="020F0502020204030204" pitchFamily="34" charset="0"/>
              </a:rPr>
            </a:br>
            <a:r>
              <a:rPr lang="en-US" altLang="en-US" sz="4000" dirty="0">
                <a:latin typeface="Calibri" panose="020F0502020204030204" pitchFamily="34" charset="0"/>
              </a:rPr>
              <a:t>Workshop/Providin</a:t>
            </a:r>
            <a:r>
              <a:rPr lang="en-US" altLang="en-US" dirty="0">
                <a:latin typeface="Calibri" panose="020F0502020204030204" pitchFamily="34" charset="0"/>
              </a:rPr>
              <a:t>g Comments on Proposed Rule</a:t>
            </a:r>
            <a:endParaRPr altLang="en-US" sz="4000" dirty="0">
              <a:latin typeface="Calibri" panose="020F0502020204030204" pitchFamily="34" charset="0"/>
            </a:endParaRPr>
          </a:p>
        </p:txBody>
      </p:sp>
      <p:sp>
        <p:nvSpPr>
          <p:cNvPr id="20482" name="Content Placeholder 2"/>
          <p:cNvSpPr>
            <a:spLocks noGrp="1"/>
          </p:cNvSpPr>
          <p:nvPr>
            <p:ph idx="1"/>
          </p:nvPr>
        </p:nvSpPr>
        <p:spPr>
          <a:xfrm>
            <a:off x="628650" y="2155371"/>
            <a:ext cx="7886700" cy="4105728"/>
          </a:xfrm>
        </p:spPr>
        <p:txBody>
          <a:bodyPr/>
          <a:lstStyle/>
          <a:p>
            <a:r>
              <a:rPr lang="en-US" altLang="en-US" sz="2000" dirty="0"/>
              <a:t>Rule Development Workshop </a:t>
            </a:r>
            <a:r>
              <a:rPr lang="en-US" sz="2000" dirty="0"/>
              <a:t>is scheduled for Friday, April 20, 2018 from 2:00 p.m. to 2:30 p.m. (EST)</a:t>
            </a:r>
          </a:p>
          <a:p>
            <a:pPr marL="0" indent="0">
              <a:buNone/>
            </a:pPr>
            <a:r>
              <a:rPr lang="en-US" sz="2000" dirty="0"/>
              <a:t>         Agency for Health Care Administration</a:t>
            </a:r>
            <a:br>
              <a:rPr lang="en-US" sz="2000" dirty="0"/>
            </a:br>
            <a:r>
              <a:rPr lang="en-US" sz="2000" dirty="0"/>
              <a:t>         2727 Mahan Drive</a:t>
            </a:r>
            <a:br>
              <a:rPr lang="en-US" sz="2000" dirty="0"/>
            </a:br>
            <a:r>
              <a:rPr lang="en-US" sz="2000" dirty="0"/>
              <a:t>         Building 3</a:t>
            </a:r>
            <a:br>
              <a:rPr lang="en-US" sz="2000" dirty="0"/>
            </a:br>
            <a:r>
              <a:rPr lang="en-US" sz="2000" dirty="0"/>
              <a:t>         Tallahassee, FL 32308</a:t>
            </a:r>
          </a:p>
          <a:p>
            <a:pPr marL="0" indent="0">
              <a:buNone/>
            </a:pPr>
            <a:endParaRPr lang="en-US" sz="2000" dirty="0"/>
          </a:p>
          <a:p>
            <a:pPr marL="344488" indent="-342900">
              <a:lnSpc>
                <a:spcPct val="100000"/>
              </a:lnSpc>
              <a:spcBef>
                <a:spcPts val="0"/>
              </a:spcBef>
              <a:spcAft>
                <a:spcPts val="600"/>
              </a:spcAft>
              <a:defRPr/>
            </a:pPr>
            <a:r>
              <a:rPr lang="en-US" altLang="en-US" sz="2000" dirty="0"/>
              <a:t>There will not be a call in number for the workshop.</a:t>
            </a:r>
          </a:p>
          <a:p>
            <a:pPr marL="1588" indent="0">
              <a:lnSpc>
                <a:spcPct val="100000"/>
              </a:lnSpc>
              <a:spcBef>
                <a:spcPts val="0"/>
              </a:spcBef>
              <a:spcAft>
                <a:spcPts val="600"/>
              </a:spcAft>
              <a:buNone/>
              <a:defRPr/>
            </a:pPr>
            <a:endParaRPr lang="en-US" altLang="en-US" sz="2000" dirty="0"/>
          </a:p>
          <a:p>
            <a:r>
              <a:rPr lang="en-US" sz="2000" dirty="0"/>
              <a:t>The workshop official comments to be entered into the rule record will be received until </a:t>
            </a:r>
            <a:r>
              <a:rPr lang="en-US" sz="2000" b="1" dirty="0"/>
              <a:t>5:00 p.m. on April 23, 2018 </a:t>
            </a:r>
            <a:r>
              <a:rPr lang="en-US" sz="2000" dirty="0"/>
              <a:t>and may be e-mailed to </a:t>
            </a:r>
            <a:r>
              <a:rPr lang="en-US" sz="2000" dirty="0" err="1"/>
              <a:t>MedicaidRuleComments@ahca.myflorida.com</a:t>
            </a:r>
            <a:r>
              <a:rPr lang="en-US" sz="2000" dirty="0"/>
              <a:t>.  </a:t>
            </a:r>
            <a:endParaRPr lang="en-US" alt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1AF522-9A14-7848-8E9F-3BBFF149C4EB}"/>
              </a:ext>
            </a:extLst>
          </p:cNvPr>
          <p:cNvSpPr>
            <a:spLocks noGrp="1"/>
          </p:cNvSpPr>
          <p:nvPr>
            <p:ph type="title"/>
          </p:nvPr>
        </p:nvSpPr>
        <p:spPr>
          <a:xfrm>
            <a:off x="628650" y="1048265"/>
            <a:ext cx="7886700" cy="519278"/>
          </a:xfrm>
        </p:spPr>
        <p:txBody>
          <a:bodyPr/>
          <a:lstStyle/>
          <a:p>
            <a:r>
              <a:rPr lang="en-US" b="1" dirty="0"/>
              <a:t>Overall Changes</a:t>
            </a:r>
          </a:p>
        </p:txBody>
      </p:sp>
      <p:sp>
        <p:nvSpPr>
          <p:cNvPr id="3" name="Content Placeholder 2">
            <a:extLst>
              <a:ext uri="{FF2B5EF4-FFF2-40B4-BE49-F238E27FC236}">
                <a16:creationId xmlns:a16="http://schemas.microsoft.com/office/drawing/2014/main" xmlns="" id="{CF9CC2D2-2375-B94F-9DD1-93F80DB9B61A}"/>
              </a:ext>
            </a:extLst>
          </p:cNvPr>
          <p:cNvSpPr>
            <a:spLocks noGrp="1"/>
          </p:cNvSpPr>
          <p:nvPr>
            <p:ph idx="1"/>
          </p:nvPr>
        </p:nvSpPr>
        <p:spPr>
          <a:xfrm>
            <a:off x="628650" y="1906348"/>
            <a:ext cx="7886700" cy="4354753"/>
          </a:xfrm>
        </p:spPr>
        <p:txBody>
          <a:bodyPr/>
          <a:lstStyle/>
          <a:p>
            <a:r>
              <a:rPr lang="en-US" sz="2000" dirty="0"/>
              <a:t>Significantly reduces number of pages of policy/rule</a:t>
            </a:r>
          </a:p>
          <a:p>
            <a:r>
              <a:rPr lang="en-US" sz="2000" dirty="0"/>
              <a:t>Eliminates “how to” from policy and examples</a:t>
            </a:r>
          </a:p>
          <a:p>
            <a:r>
              <a:rPr lang="en-US" sz="2000" dirty="0"/>
              <a:t>References other rules such as documentation policy, fee schedules, general policies (no longer included in this policy/rule) which will be used in conjunction with this policy.</a:t>
            </a:r>
          </a:p>
          <a:p>
            <a:r>
              <a:rPr lang="en-US" sz="2000" dirty="0"/>
              <a:t>Includes charter and private schools</a:t>
            </a:r>
          </a:p>
          <a:p>
            <a:r>
              <a:rPr lang="en-US" sz="2000" dirty="0"/>
              <a:t>Incorporates concept of free care-services can be provided to all Medicaid recipients with a plan (IEP, IFSP, behavior, nursing-but not limited to those)</a:t>
            </a:r>
          </a:p>
          <a:p>
            <a:r>
              <a:rPr lang="en-US" sz="2000" dirty="0"/>
              <a:t>Changes to eligible rendering providers and services</a:t>
            </a:r>
          </a:p>
          <a:p>
            <a:r>
              <a:rPr lang="en-US" sz="2000" dirty="0"/>
              <a:t>Changes to definition of services (reduction in descriptions)</a:t>
            </a:r>
          </a:p>
          <a:p>
            <a:r>
              <a:rPr lang="en-US" sz="2000" dirty="0"/>
              <a:t>Changes to documentation and POC requirements</a:t>
            </a:r>
          </a:p>
          <a:p>
            <a:r>
              <a:rPr lang="en-US" sz="2000" dirty="0"/>
              <a:t>Change to certifications of state’s share</a:t>
            </a:r>
          </a:p>
          <a:p>
            <a:endParaRPr lang="en-US" sz="2000" dirty="0"/>
          </a:p>
          <a:p>
            <a:endParaRPr lang="en-US" dirty="0"/>
          </a:p>
        </p:txBody>
      </p:sp>
    </p:spTree>
    <p:extLst>
      <p:ext uri="{BB962C8B-B14F-4D97-AF65-F5344CB8AC3E}">
        <p14:creationId xmlns:p14="http://schemas.microsoft.com/office/powerpoint/2010/main" val="3483929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1AF522-9A14-7848-8E9F-3BBFF149C4EB}"/>
              </a:ext>
            </a:extLst>
          </p:cNvPr>
          <p:cNvSpPr>
            <a:spLocks noGrp="1"/>
          </p:cNvSpPr>
          <p:nvPr>
            <p:ph type="title"/>
          </p:nvPr>
        </p:nvSpPr>
        <p:spPr>
          <a:xfrm>
            <a:off x="628650" y="729343"/>
            <a:ext cx="7886700" cy="892628"/>
          </a:xfrm>
        </p:spPr>
        <p:txBody>
          <a:bodyPr/>
          <a:lstStyle/>
          <a:p>
            <a:r>
              <a:rPr lang="en-US" b="1" dirty="0"/>
              <a:t>Specific Changes to Note </a:t>
            </a:r>
          </a:p>
        </p:txBody>
      </p:sp>
      <p:sp>
        <p:nvSpPr>
          <p:cNvPr id="3" name="Content Placeholder 2">
            <a:extLst>
              <a:ext uri="{FF2B5EF4-FFF2-40B4-BE49-F238E27FC236}">
                <a16:creationId xmlns:a16="http://schemas.microsoft.com/office/drawing/2014/main" xmlns="" id="{CF9CC2D2-2375-B94F-9DD1-93F80DB9B61A}"/>
              </a:ext>
            </a:extLst>
          </p:cNvPr>
          <p:cNvSpPr>
            <a:spLocks noGrp="1"/>
          </p:cNvSpPr>
          <p:nvPr>
            <p:ph idx="1"/>
          </p:nvPr>
        </p:nvSpPr>
        <p:spPr>
          <a:xfrm>
            <a:off x="628650" y="1503724"/>
            <a:ext cx="7886700" cy="5060362"/>
          </a:xfrm>
        </p:spPr>
        <p:txBody>
          <a:bodyPr/>
          <a:lstStyle/>
          <a:p>
            <a:endParaRPr lang="en-US" sz="1800" dirty="0"/>
          </a:p>
          <a:p>
            <a:r>
              <a:rPr lang="en-US" sz="1800" dirty="0"/>
              <a:t>2.1      General Criteria: Requires that provider must verify each recipient’s 	   eligibility each time a service is rendered.  </a:t>
            </a:r>
          </a:p>
          <a:p>
            <a:pPr>
              <a:lnSpc>
                <a:spcPct val="100000"/>
              </a:lnSpc>
              <a:spcBef>
                <a:spcPts val="0"/>
              </a:spcBef>
            </a:pPr>
            <a:r>
              <a:rPr lang="en-US" sz="1800" dirty="0"/>
              <a:t>3.2      Who Can Provide: </a:t>
            </a:r>
          </a:p>
          <a:p>
            <a:pPr marL="0" indent="0">
              <a:lnSpc>
                <a:spcPct val="100000"/>
              </a:lnSpc>
              <a:spcBef>
                <a:spcPts val="0"/>
              </a:spcBef>
              <a:buNone/>
            </a:pPr>
            <a:r>
              <a:rPr lang="en-US" sz="1800" dirty="0"/>
              <a:t>		-Leaves out RNs, PTs, PTAs-but hoping that is an error</a:t>
            </a:r>
          </a:p>
          <a:p>
            <a:pPr marL="0" indent="0">
              <a:lnSpc>
                <a:spcPct val="100000"/>
              </a:lnSpc>
              <a:spcBef>
                <a:spcPts val="0"/>
              </a:spcBef>
              <a:buNone/>
            </a:pPr>
            <a:r>
              <a:rPr lang="en-US" sz="1800" dirty="0"/>
              <a:t>		-Requires social workers to be licensed (and can not be 	      		bachelor’s level)</a:t>
            </a:r>
          </a:p>
          <a:p>
            <a:r>
              <a:rPr lang="en-US" sz="1800" dirty="0"/>
              <a:t>4.2.1:   Testing is no longer listed as a covered service “unscheduled activities 	for the purpose of resolving an immediate crisis situation” is no longer 	listed</a:t>
            </a:r>
          </a:p>
          <a:p>
            <a:r>
              <a:rPr lang="en-US" sz="1800" dirty="0"/>
              <a:t>4.2.2     Indicates that physician must recommend all nursing services</a:t>
            </a:r>
          </a:p>
          <a:p>
            <a:r>
              <a:rPr lang="en-US" sz="1800" dirty="0"/>
              <a:t>4.2.2     Indicates individual and group therapy is allowable as a nursing service.</a:t>
            </a:r>
          </a:p>
          <a:p>
            <a:r>
              <a:rPr lang="en-US" sz="1800" dirty="0"/>
              <a:t>5.2        Indicates Nursing services provided to a group is not covered. Will ask for clarification. Also, what about students that get nursing services at school and at home? For example tube feedings at school and at home.</a:t>
            </a:r>
          </a:p>
          <a:p>
            <a:pPr marL="0" indent="0">
              <a:buNone/>
            </a:pPr>
            <a:endParaRPr lang="en-US" sz="1800" dirty="0"/>
          </a:p>
          <a:p>
            <a:pPr marL="0" indent="0">
              <a:buNone/>
            </a:pPr>
            <a:endParaRPr lang="en-US" sz="1800" dirty="0"/>
          </a:p>
          <a:p>
            <a:pPr marL="0" indent="0">
              <a:buNone/>
            </a:pPr>
            <a:r>
              <a:rPr lang="en-US" sz="2000" dirty="0"/>
              <a:t> </a:t>
            </a:r>
          </a:p>
          <a:p>
            <a:endParaRPr lang="en-US" dirty="0"/>
          </a:p>
        </p:txBody>
      </p:sp>
    </p:spTree>
    <p:extLst>
      <p:ext uri="{BB962C8B-B14F-4D97-AF65-F5344CB8AC3E}">
        <p14:creationId xmlns:p14="http://schemas.microsoft.com/office/powerpoint/2010/main" val="634410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1AF522-9A14-7848-8E9F-3BBFF149C4EB}"/>
              </a:ext>
            </a:extLst>
          </p:cNvPr>
          <p:cNvSpPr>
            <a:spLocks noGrp="1"/>
          </p:cNvSpPr>
          <p:nvPr>
            <p:ph type="title"/>
          </p:nvPr>
        </p:nvSpPr>
        <p:spPr>
          <a:xfrm>
            <a:off x="628650" y="729343"/>
            <a:ext cx="7886700" cy="892628"/>
          </a:xfrm>
        </p:spPr>
        <p:txBody>
          <a:bodyPr/>
          <a:lstStyle/>
          <a:p>
            <a:r>
              <a:rPr lang="en-US" b="1" dirty="0"/>
              <a:t>Specific Changes to Note</a:t>
            </a:r>
          </a:p>
        </p:txBody>
      </p:sp>
      <p:sp>
        <p:nvSpPr>
          <p:cNvPr id="3" name="Content Placeholder 2">
            <a:extLst>
              <a:ext uri="{FF2B5EF4-FFF2-40B4-BE49-F238E27FC236}">
                <a16:creationId xmlns:a16="http://schemas.microsoft.com/office/drawing/2014/main" xmlns="" id="{CF9CC2D2-2375-B94F-9DD1-93F80DB9B61A}"/>
              </a:ext>
            </a:extLst>
          </p:cNvPr>
          <p:cNvSpPr>
            <a:spLocks noGrp="1"/>
          </p:cNvSpPr>
          <p:nvPr>
            <p:ph idx="1"/>
          </p:nvPr>
        </p:nvSpPr>
        <p:spPr>
          <a:xfrm>
            <a:off x="628650" y="1817914"/>
            <a:ext cx="7886700" cy="4746172"/>
          </a:xfrm>
        </p:spPr>
        <p:txBody>
          <a:bodyPr/>
          <a:lstStyle/>
          <a:p>
            <a:endParaRPr lang="en-US" sz="1800" dirty="0"/>
          </a:p>
          <a:p>
            <a:r>
              <a:rPr lang="en-US" sz="1800" dirty="0"/>
              <a:t>6.2   Specific Criteria: Requires that providers maintain a POC in recipient’s file and outlines what POC must include.</a:t>
            </a:r>
          </a:p>
          <a:p>
            <a:pPr marL="0" indent="0">
              <a:buNone/>
            </a:pPr>
            <a:r>
              <a:rPr lang="en-US" sz="1800" dirty="0"/>
              <a:t>	-Appears to require a POC for EVERY service</a:t>
            </a:r>
          </a:p>
          <a:p>
            <a:pPr marL="0" indent="0">
              <a:buNone/>
            </a:pPr>
            <a:r>
              <a:rPr lang="en-US" sz="1800" dirty="0"/>
              <a:t>	-Refers only to ”therapy”, “therapist”, “therapist signature”(which does 	  not apply to many providers/services)</a:t>
            </a:r>
          </a:p>
          <a:p>
            <a:pPr marL="0" indent="0">
              <a:buNone/>
            </a:pPr>
            <a:r>
              <a:rPr lang="en-US" sz="1800" dirty="0"/>
              <a:t>	-Requires “monitoring criteria” to be in POC</a:t>
            </a:r>
          </a:p>
          <a:p>
            <a:r>
              <a:rPr lang="en-US" sz="1800" dirty="0"/>
              <a:t>6.2.1   Requires that documentation rendered by school counselor be signed  by Master’s level social worker, psychologist or school psychologist </a:t>
            </a:r>
          </a:p>
          <a:p>
            <a:r>
              <a:rPr lang="en-US" sz="1800" dirty="0"/>
              <a:t>8.2  Specific Criteria: Changes annual certification to quarterly certification for state’s share of reimbursement (“match”). </a:t>
            </a:r>
          </a:p>
          <a:p>
            <a:pPr marL="0" indent="0">
              <a:buNone/>
            </a:pPr>
            <a:r>
              <a:rPr lang="en-US" sz="2000" dirty="0"/>
              <a:t> </a:t>
            </a:r>
          </a:p>
          <a:p>
            <a:endParaRPr lang="en-US" dirty="0"/>
          </a:p>
        </p:txBody>
      </p:sp>
    </p:spTree>
    <p:extLst>
      <p:ext uri="{BB962C8B-B14F-4D97-AF65-F5344CB8AC3E}">
        <p14:creationId xmlns:p14="http://schemas.microsoft.com/office/powerpoint/2010/main" val="4149528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4C1A59-5A68-6C41-8CEC-22AA88038984}"/>
              </a:ext>
            </a:extLst>
          </p:cNvPr>
          <p:cNvSpPr>
            <a:spLocks noGrp="1"/>
          </p:cNvSpPr>
          <p:nvPr>
            <p:ph type="title"/>
          </p:nvPr>
        </p:nvSpPr>
        <p:spPr>
          <a:xfrm>
            <a:off x="628650" y="1048265"/>
            <a:ext cx="7886700" cy="562821"/>
          </a:xfrm>
        </p:spPr>
        <p:txBody>
          <a:bodyPr/>
          <a:lstStyle/>
          <a:p>
            <a:pPr algn="ctr"/>
            <a:r>
              <a:rPr lang="en-US" b="1" dirty="0"/>
              <a:t>Eligible Providers</a:t>
            </a:r>
          </a:p>
        </p:txBody>
      </p:sp>
      <p:sp>
        <p:nvSpPr>
          <p:cNvPr id="3" name="Content Placeholder 2">
            <a:extLst>
              <a:ext uri="{FF2B5EF4-FFF2-40B4-BE49-F238E27FC236}">
                <a16:creationId xmlns:a16="http://schemas.microsoft.com/office/drawing/2014/main" xmlns="" id="{1075714D-A3C6-5443-B4FC-86C7C57C8E5D}"/>
              </a:ext>
            </a:extLst>
          </p:cNvPr>
          <p:cNvSpPr>
            <a:spLocks noGrp="1"/>
          </p:cNvSpPr>
          <p:nvPr>
            <p:ph idx="1"/>
          </p:nvPr>
        </p:nvSpPr>
        <p:spPr/>
        <p:txBody>
          <a:bodyPr/>
          <a:lstStyle/>
          <a:p>
            <a:r>
              <a:rPr lang="en-US" dirty="0"/>
              <a:t>Changes for school district based providers are noted on following slides</a:t>
            </a:r>
          </a:p>
          <a:p>
            <a:r>
              <a:rPr lang="en-US" dirty="0"/>
              <a:t>School districts are enrolled as group providers, but each provider is not required to enroll separately as a Medicaid provider and receive an individual provider number</a:t>
            </a:r>
          </a:p>
          <a:p>
            <a:r>
              <a:rPr lang="en-US" dirty="0"/>
              <a:t>Providers rendering services for private and charter schools must be enrolled as Florida Medicaid providers in accordance with section 409.9072, F.S.</a:t>
            </a:r>
          </a:p>
        </p:txBody>
      </p:sp>
    </p:spTree>
    <p:extLst>
      <p:ext uri="{BB962C8B-B14F-4D97-AF65-F5344CB8AC3E}">
        <p14:creationId xmlns:p14="http://schemas.microsoft.com/office/powerpoint/2010/main" val="3719192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title="Providers-Therapy">
            <a:extLst>
              <a:ext uri="{FF2B5EF4-FFF2-40B4-BE49-F238E27FC236}">
                <a16:creationId xmlns:a16="http://schemas.microsoft.com/office/drawing/2014/main" xmlns="" id="{DF74FCBA-DB22-6B4A-869D-72C18D1EA1DC}"/>
              </a:ext>
            </a:extLst>
          </p:cNvPr>
          <p:cNvGraphicFramePr>
            <a:graphicFrameLocks noGrp="1"/>
          </p:cNvGraphicFramePr>
          <p:nvPr>
            <p:extLst>
              <p:ext uri="{D42A27DB-BD31-4B8C-83A1-F6EECF244321}">
                <p14:modId xmlns:p14="http://schemas.microsoft.com/office/powerpoint/2010/main" val="2058404337"/>
              </p:ext>
            </p:extLst>
          </p:nvPr>
        </p:nvGraphicFramePr>
        <p:xfrm>
          <a:off x="272143" y="1349829"/>
          <a:ext cx="8708571" cy="5077268"/>
        </p:xfrm>
        <a:graphic>
          <a:graphicData uri="http://schemas.openxmlformats.org/drawingml/2006/table">
            <a:tbl>
              <a:tblPr firstRow="1" bandRow="1">
                <a:tableStyleId>{5C22544A-7EE6-4342-B048-85BDC9FD1C3A}</a:tableStyleId>
              </a:tblPr>
              <a:tblGrid>
                <a:gridCol w="2011810">
                  <a:extLst>
                    <a:ext uri="{9D8B030D-6E8A-4147-A177-3AD203B41FA5}">
                      <a16:colId xmlns:a16="http://schemas.microsoft.com/office/drawing/2014/main" xmlns="" val="3848111082"/>
                    </a:ext>
                  </a:extLst>
                </a:gridCol>
                <a:gridCol w="3247973">
                  <a:extLst>
                    <a:ext uri="{9D8B030D-6E8A-4147-A177-3AD203B41FA5}">
                      <a16:colId xmlns:a16="http://schemas.microsoft.com/office/drawing/2014/main" xmlns="" val="2664797792"/>
                    </a:ext>
                  </a:extLst>
                </a:gridCol>
                <a:gridCol w="3448788">
                  <a:extLst>
                    <a:ext uri="{9D8B030D-6E8A-4147-A177-3AD203B41FA5}">
                      <a16:colId xmlns:a16="http://schemas.microsoft.com/office/drawing/2014/main" xmlns="" val="4178446201"/>
                    </a:ext>
                  </a:extLst>
                </a:gridCol>
              </a:tblGrid>
              <a:tr h="599825">
                <a:tc>
                  <a:txBody>
                    <a:bodyPr/>
                    <a:lstStyle/>
                    <a:p>
                      <a:r>
                        <a:rPr lang="en-US" dirty="0"/>
                        <a:t>Therapy Providers</a:t>
                      </a:r>
                    </a:p>
                  </a:txBody>
                  <a:tcPr/>
                </a:tc>
                <a:tc>
                  <a:txBody>
                    <a:bodyPr/>
                    <a:lstStyle/>
                    <a:p>
                      <a:r>
                        <a:rPr lang="en-US" dirty="0"/>
                        <a:t>Current Handbook</a:t>
                      </a:r>
                    </a:p>
                  </a:txBody>
                  <a:tcPr/>
                </a:tc>
                <a:tc>
                  <a:txBody>
                    <a:bodyPr/>
                    <a:lstStyle/>
                    <a:p>
                      <a:r>
                        <a:rPr lang="en-US" dirty="0"/>
                        <a:t>New Rule</a:t>
                      </a:r>
                    </a:p>
                  </a:txBody>
                  <a:tcPr/>
                </a:tc>
                <a:extLst>
                  <a:ext uri="{0D108BD9-81ED-4DB2-BD59-A6C34878D82A}">
                    <a16:rowId xmlns:a16="http://schemas.microsoft.com/office/drawing/2014/main" xmlns="" val="1477065971"/>
                  </a:ext>
                </a:extLst>
              </a:tr>
              <a:tr h="344202">
                <a:tc>
                  <a:txBody>
                    <a:bodyPr/>
                    <a:lstStyle/>
                    <a:p>
                      <a:r>
                        <a:rPr lang="en-US" sz="1400" dirty="0"/>
                        <a:t>PT</a:t>
                      </a:r>
                    </a:p>
                  </a:txBody>
                  <a:tcPr/>
                </a:tc>
                <a:tc>
                  <a:txBody>
                    <a:bodyPr/>
                    <a:lstStyle/>
                    <a:p>
                      <a:r>
                        <a:rPr lang="en-US" sz="1400" dirty="0"/>
                        <a:t>Licensed</a:t>
                      </a:r>
                    </a:p>
                  </a:txBody>
                  <a:tcPr/>
                </a:tc>
                <a:tc>
                  <a:txBody>
                    <a:bodyPr/>
                    <a:lstStyle/>
                    <a:p>
                      <a:r>
                        <a:rPr lang="en-US" sz="1400" b="1" dirty="0">
                          <a:solidFill>
                            <a:srgbClr val="FF0000"/>
                          </a:solidFill>
                        </a:rPr>
                        <a:t>Not in rule</a:t>
                      </a:r>
                    </a:p>
                  </a:txBody>
                  <a:tcPr/>
                </a:tc>
                <a:extLst>
                  <a:ext uri="{0D108BD9-81ED-4DB2-BD59-A6C34878D82A}">
                    <a16:rowId xmlns:a16="http://schemas.microsoft.com/office/drawing/2014/main" xmlns="" val="1798484861"/>
                  </a:ext>
                </a:extLst>
              </a:tr>
              <a:tr h="438458">
                <a:tc>
                  <a:txBody>
                    <a:bodyPr/>
                    <a:lstStyle/>
                    <a:p>
                      <a:r>
                        <a:rPr lang="en-US" sz="1400" dirty="0"/>
                        <a:t>PTA</a:t>
                      </a:r>
                    </a:p>
                  </a:txBody>
                  <a:tcPr/>
                </a:tc>
                <a:tc>
                  <a:txBody>
                    <a:bodyPr/>
                    <a:lstStyle/>
                    <a:p>
                      <a:r>
                        <a:rPr lang="en-US" sz="1400" dirty="0"/>
                        <a:t>Licensed (under general supervision of PT)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rgbClr val="FF0000"/>
                          </a:solidFill>
                        </a:rPr>
                        <a:t>Not in rule</a:t>
                      </a:r>
                    </a:p>
                    <a:p>
                      <a:endParaRPr lang="en-US" sz="1400" dirty="0"/>
                    </a:p>
                  </a:txBody>
                  <a:tcPr/>
                </a:tc>
                <a:extLst>
                  <a:ext uri="{0D108BD9-81ED-4DB2-BD59-A6C34878D82A}">
                    <a16:rowId xmlns:a16="http://schemas.microsoft.com/office/drawing/2014/main" xmlns="" val="2168593158"/>
                  </a:ext>
                </a:extLst>
              </a:tr>
              <a:tr h="344202">
                <a:tc>
                  <a:txBody>
                    <a:bodyPr/>
                    <a:lstStyle/>
                    <a:p>
                      <a:r>
                        <a:rPr lang="en-US" sz="1400" dirty="0"/>
                        <a:t>OT</a:t>
                      </a:r>
                    </a:p>
                  </a:txBody>
                  <a:tcPr/>
                </a:tc>
                <a:tc>
                  <a:txBody>
                    <a:bodyPr/>
                    <a:lstStyle/>
                    <a:p>
                      <a:r>
                        <a:rPr lang="en-US" sz="1400" dirty="0"/>
                        <a:t>Licensed</a:t>
                      </a:r>
                    </a:p>
                  </a:txBody>
                  <a:tcPr/>
                </a:tc>
                <a:tc>
                  <a:txBody>
                    <a:bodyPr/>
                    <a:lstStyle/>
                    <a:p>
                      <a:r>
                        <a:rPr lang="en-US" sz="1400" dirty="0"/>
                        <a:t>Licensed</a:t>
                      </a:r>
                    </a:p>
                  </a:txBody>
                  <a:tcPr/>
                </a:tc>
                <a:extLst>
                  <a:ext uri="{0D108BD9-81ED-4DB2-BD59-A6C34878D82A}">
                    <a16:rowId xmlns:a16="http://schemas.microsoft.com/office/drawing/2014/main" xmlns="" val="1966469148"/>
                  </a:ext>
                </a:extLst>
              </a:tr>
              <a:tr h="664668">
                <a:tc>
                  <a:txBody>
                    <a:bodyPr/>
                    <a:lstStyle/>
                    <a:p>
                      <a:r>
                        <a:rPr lang="en-US" sz="1400" dirty="0"/>
                        <a:t>OTA</a:t>
                      </a:r>
                    </a:p>
                  </a:txBody>
                  <a:tcPr/>
                </a:tc>
                <a:tc>
                  <a:txBody>
                    <a:bodyPr/>
                    <a:lstStyle/>
                    <a:p>
                      <a:r>
                        <a:rPr lang="en-US" sz="1400" dirty="0"/>
                        <a:t>Licensed (under general supervision of OT)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Licensed (under general supervision of OT)</a:t>
                      </a:r>
                    </a:p>
                    <a:p>
                      <a:endParaRPr lang="en-US" sz="1400" dirty="0"/>
                    </a:p>
                  </a:txBody>
                  <a:tcPr/>
                </a:tc>
                <a:extLst>
                  <a:ext uri="{0D108BD9-81ED-4DB2-BD59-A6C34878D82A}">
                    <a16:rowId xmlns:a16="http://schemas.microsoft.com/office/drawing/2014/main" xmlns="" val="270988918"/>
                  </a:ext>
                </a:extLst>
              </a:tr>
              <a:tr h="1981200">
                <a:tc>
                  <a:txBody>
                    <a:bodyPr/>
                    <a:lstStyle/>
                    <a:p>
                      <a:r>
                        <a:rPr lang="en-US" sz="1400" dirty="0"/>
                        <a:t>SLP</a:t>
                      </a:r>
                    </a:p>
                  </a:txBody>
                  <a:tcPr/>
                </a:tc>
                <a:tc>
                  <a:txBody>
                    <a:bodyPr/>
                    <a:lstStyle/>
                    <a:p>
                      <a:r>
                        <a:rPr lang="en-US" sz="1400" dirty="0"/>
                        <a:t>One of following:</a:t>
                      </a:r>
                    </a:p>
                    <a:p>
                      <a:r>
                        <a:rPr lang="en-US" sz="1400" dirty="0"/>
                        <a:t>   -Licensure</a:t>
                      </a:r>
                    </a:p>
                    <a:p>
                      <a:r>
                        <a:rPr lang="en-US" sz="1400" dirty="0"/>
                        <a:t>   -FDOE Certification (“Speech-Language Impaired-Professional)</a:t>
                      </a:r>
                    </a:p>
                    <a:p>
                      <a:r>
                        <a:rPr lang="en-US" sz="1400" dirty="0"/>
                        <a:t>   -CCCs</a:t>
                      </a:r>
                    </a:p>
                    <a:p>
                      <a:r>
                        <a:rPr lang="en-US" sz="1400" dirty="0"/>
                        <a:t>   -ASHA Membership Card</a:t>
                      </a:r>
                    </a:p>
                    <a:p>
                      <a:r>
                        <a:rPr lang="en-US" sz="1400" dirty="0"/>
                        <a:t>   -Master’s level degree in speech-language pathology</a:t>
                      </a:r>
                    </a:p>
                    <a:p>
                      <a:r>
                        <a:rPr lang="en-US" sz="1400" dirty="0"/>
                        <a:t>   </a:t>
                      </a:r>
                    </a:p>
                  </a:txBody>
                  <a:tcPr/>
                </a:tc>
                <a:tc>
                  <a:txBody>
                    <a:bodyPr/>
                    <a:lstStyle/>
                    <a:p>
                      <a:r>
                        <a:rPr lang="en-US" sz="1400" dirty="0"/>
                        <a:t>Licensed or certified by FDOE—wording needs clarification. States SLPs and SLPAs “licensed in accordance with Chapter 468, F.S. or certified by DOE and who meet requirements specified under 42 CFR 440.110”</a:t>
                      </a:r>
                    </a:p>
                  </a:txBody>
                  <a:tcPr/>
                </a:tc>
                <a:extLst>
                  <a:ext uri="{0D108BD9-81ED-4DB2-BD59-A6C34878D82A}">
                    <a16:rowId xmlns:a16="http://schemas.microsoft.com/office/drawing/2014/main" xmlns="" val="694486866"/>
                  </a:ext>
                </a:extLst>
              </a:tr>
              <a:tr h="594531">
                <a:tc>
                  <a:txBody>
                    <a:bodyPr/>
                    <a:lstStyle/>
                    <a:p>
                      <a:r>
                        <a:rPr lang="en-US" sz="1400" dirty="0"/>
                        <a:t>SLPA</a:t>
                      </a:r>
                    </a:p>
                  </a:txBody>
                  <a:tcPr/>
                </a:tc>
                <a:tc>
                  <a:txBody>
                    <a:bodyPr/>
                    <a:lstStyle/>
                    <a:p>
                      <a:r>
                        <a:rPr lang="en-US" sz="1400" dirty="0"/>
                        <a:t>Certification from Florida Board of SLP and Audiology</a:t>
                      </a:r>
                    </a:p>
                  </a:txBody>
                  <a:tcPr/>
                </a:tc>
                <a:tc>
                  <a:txBody>
                    <a:bodyPr/>
                    <a:lstStyle/>
                    <a:p>
                      <a:r>
                        <a:rPr lang="en-US" sz="1400" dirty="0"/>
                        <a:t> (see above)</a:t>
                      </a:r>
                    </a:p>
                  </a:txBody>
                  <a:tcPr/>
                </a:tc>
                <a:extLst>
                  <a:ext uri="{0D108BD9-81ED-4DB2-BD59-A6C34878D82A}">
                    <a16:rowId xmlns:a16="http://schemas.microsoft.com/office/drawing/2014/main" xmlns="" val="27209764"/>
                  </a:ext>
                </a:extLst>
              </a:tr>
            </a:tbl>
          </a:graphicData>
        </a:graphic>
      </p:graphicFrame>
      <p:sp>
        <p:nvSpPr>
          <p:cNvPr id="56321" name="Title 1"/>
          <p:cNvSpPr>
            <a:spLocks noGrp="1"/>
          </p:cNvSpPr>
          <p:nvPr>
            <p:ph type="title"/>
          </p:nvPr>
        </p:nvSpPr>
        <p:spPr>
          <a:xfrm>
            <a:off x="628650" y="827314"/>
            <a:ext cx="7886700" cy="522515"/>
          </a:xfrm>
        </p:spPr>
        <p:txBody>
          <a:bodyPr/>
          <a:lstStyle/>
          <a:p>
            <a:pPr algn="ctr"/>
            <a:r>
              <a:rPr lang="en-US" altLang="x-none" sz="3600" dirty="0">
                <a:latin typeface="Calibri" charset="0"/>
                <a:ea typeface="ＭＳ Ｐゴシック" charset="-128"/>
              </a:rPr>
              <a:t>Providers-Therapy</a:t>
            </a:r>
            <a:endParaRPr altLang="x-none" sz="3600" dirty="0">
              <a:latin typeface="Calibri" charset="0"/>
              <a:ea typeface="ＭＳ Ｐゴシック" charset="-128"/>
            </a:endParaRPr>
          </a:p>
        </p:txBody>
      </p:sp>
    </p:spTree>
    <p:extLst>
      <p:ext uri="{BB962C8B-B14F-4D97-AF65-F5344CB8AC3E}">
        <p14:creationId xmlns:p14="http://schemas.microsoft.com/office/powerpoint/2010/main" val="3112695168"/>
      </p:ext>
    </p:extLst>
  </p:cSld>
  <p:clrMapOvr>
    <a:masterClrMapping/>
  </p:clrMapOvr>
</p:sld>
</file>

<file path=ppt/theme/theme1.xml><?xml version="1.0" encoding="utf-8"?>
<a:theme xmlns:a="http://schemas.openxmlformats.org/drawingml/2006/main" name="FDOE_PPT_template_Standard">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BDD5E37C-6C2F-46FA-BFC9-1C0F105173D8}" vid="{789741E5-CF7B-4966-B95F-7F279611479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D49E23A80A7D444B9E59CF5CCFED13F" ma:contentTypeVersion="0" ma:contentTypeDescription="Create a new document." ma:contentTypeScope="" ma:versionID="c99bd74755515ad6017e14daa878c6b7">
  <xsd:schema xmlns:xsd="http://www.w3.org/2001/XMLSchema" xmlns:xs="http://www.w3.org/2001/XMLSchema" xmlns:p="http://schemas.microsoft.com/office/2006/metadata/properties" xmlns:ns2="1c375291-bfca-42fa-8c4a-5ccc0a7430f4" targetNamespace="http://schemas.microsoft.com/office/2006/metadata/properties" ma:root="true" ma:fieldsID="bd1e8fb3b08bff3425a49f94c7fa242d" ns2:_="">
    <xsd:import namespace="1c375291-bfca-42fa-8c4a-5ccc0a7430f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c375291-bfca-42fa-8c4a-5ccc0a7430f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B89FB84-027C-4EC3-859C-93EB5CFAB6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c375291-bfca-42fa-8c4a-5ccc0a7430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FDOE_PPT_template_Standard</Template>
  <TotalTime>7507</TotalTime>
  <Words>2241</Words>
  <Application>Microsoft Macintosh PowerPoint</Application>
  <PresentationFormat>On-screen Show (4:3)</PresentationFormat>
  <Paragraphs>247</Paragraphs>
  <Slides>19</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Batang</vt:lpstr>
      <vt:lpstr>Calibri</vt:lpstr>
      <vt:lpstr>Calibri Light</vt:lpstr>
      <vt:lpstr>ＭＳ Ｐゴシック</vt:lpstr>
      <vt:lpstr>ZapfDingbatsITC</vt:lpstr>
      <vt:lpstr>Arial</vt:lpstr>
      <vt:lpstr>FDOE_PPT_template_Standard</vt:lpstr>
      <vt:lpstr>  Florida Medicaid Draft Rule 59G-4.035 School Based Services Policy  </vt:lpstr>
      <vt:lpstr> Agenda</vt:lpstr>
      <vt:lpstr>Rule Workshops and Proposed Rules</vt:lpstr>
      <vt:lpstr>   Workshop/Providing Comments on Proposed Rule</vt:lpstr>
      <vt:lpstr>Overall Changes</vt:lpstr>
      <vt:lpstr>Specific Changes to Note </vt:lpstr>
      <vt:lpstr>Specific Changes to Note</vt:lpstr>
      <vt:lpstr>Eligible Providers</vt:lpstr>
      <vt:lpstr>Providers-Therapy</vt:lpstr>
      <vt:lpstr>Providers-Behavioral</vt:lpstr>
      <vt:lpstr>Providers-Behavioral2</vt:lpstr>
      <vt:lpstr>Providers-Behavioral1</vt:lpstr>
      <vt:lpstr>Providers-Behavioral3</vt:lpstr>
      <vt:lpstr>Providers-Nursing</vt:lpstr>
      <vt:lpstr>Covered Services-Therapy </vt:lpstr>
      <vt:lpstr>Covered Services-Behavioral</vt:lpstr>
      <vt:lpstr>Covered Services-Nursing</vt:lpstr>
      <vt:lpstr>Additional Comments/Questions </vt:lpstr>
      <vt:lpstr>What’s next?</vt:lpstr>
    </vt:vector>
  </TitlesOfParts>
  <Manager/>
  <Company/>
  <LinksUpToDate>false</LinksUpToDate>
  <SharedDoc>false</SharedDoc>
  <HyperlinkBase/>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Penik, Megan</dc:creator>
  <cp:keywords/>
  <dc:description/>
  <cp:lastModifiedBy>Studdard, Marsha</cp:lastModifiedBy>
  <cp:revision>286</cp:revision>
  <cp:lastPrinted>2018-04-17T18:04:27Z</cp:lastPrinted>
  <dcterms:created xsi:type="dcterms:W3CDTF">2015-06-03T15:39:07Z</dcterms:created>
  <dcterms:modified xsi:type="dcterms:W3CDTF">2018-05-11T19:04:49Z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917e4c49-9b6b-485f-9f91-2b7b643feae2</vt:lpwstr>
  </property>
  <property fmtid="{D5CDD505-2E9C-101B-9397-08002B2CF9AE}" pid="3" name="ContentTypeId">
    <vt:lpwstr>0x0101001D49E23A80A7D444B9E59CF5CCFED13F</vt:lpwstr>
  </property>
  <property fmtid="{D5CDD505-2E9C-101B-9397-08002B2CF9AE}" pid="4" name="_dlc_DocId">
    <vt:lpwstr>372YA7RW7CNW-1147-385</vt:lpwstr>
  </property>
  <property fmtid="{D5CDD505-2E9C-101B-9397-08002B2CF9AE}" pid="5" name="_dlc_DocIdUrl">
    <vt:lpwstr>https://mybfk.battelleforkids.org/projects/FDOE/_layouts/DocIdRedir.aspx?ID=372YA7RW7CNW-1147-385, 372YA7RW7CNW-1147-385</vt:lpwstr>
  </property>
</Properties>
</file>